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60" r:id="rId6"/>
    <p:sldId id="262" r:id="rId7"/>
    <p:sldId id="263" r:id="rId8"/>
    <p:sldId id="259"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0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EEF7-1D2D-4285-B0AC-AF3C89761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A7630B-E4B0-42A2-A234-69354E69E6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40B187-BE7D-442A-A3F0-EDD2355433F3}"/>
              </a:ext>
            </a:extLst>
          </p:cNvPr>
          <p:cNvSpPr>
            <a:spLocks noGrp="1"/>
          </p:cNvSpPr>
          <p:nvPr>
            <p:ph type="dt" sz="half" idx="10"/>
          </p:nvPr>
        </p:nvSpPr>
        <p:spPr/>
        <p:txBody>
          <a:bodyPr/>
          <a:lstStyle/>
          <a:p>
            <a:fld id="{300EC45C-D7D4-4543-B4F5-6A9E468CEDFA}" type="datetimeFigureOut">
              <a:rPr lang="en-US" smtClean="0"/>
              <a:t>11/13/2020</a:t>
            </a:fld>
            <a:endParaRPr lang="en-US"/>
          </a:p>
        </p:txBody>
      </p:sp>
      <p:sp>
        <p:nvSpPr>
          <p:cNvPr id="5" name="Footer Placeholder 4">
            <a:extLst>
              <a:ext uri="{FF2B5EF4-FFF2-40B4-BE49-F238E27FC236}">
                <a16:creationId xmlns:a16="http://schemas.microsoft.com/office/drawing/2014/main" id="{41625B1B-48E4-46A9-AD8D-F66503D63A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5ED43-5BB4-4C60-BAFD-0C1B61D31753}"/>
              </a:ext>
            </a:extLst>
          </p:cNvPr>
          <p:cNvSpPr>
            <a:spLocks noGrp="1"/>
          </p:cNvSpPr>
          <p:nvPr>
            <p:ph type="sldNum" sz="quarter" idx="12"/>
          </p:nvPr>
        </p:nvSpPr>
        <p:spPr/>
        <p:txBody>
          <a:bodyPr/>
          <a:lstStyle/>
          <a:p>
            <a:fld id="{82F6072A-F577-4EA7-BD31-15AE98F62727}" type="slidenum">
              <a:rPr lang="en-US" smtClean="0"/>
              <a:t>‹#›</a:t>
            </a:fld>
            <a:endParaRPr lang="en-US"/>
          </a:p>
        </p:txBody>
      </p:sp>
    </p:spTree>
    <p:extLst>
      <p:ext uri="{BB962C8B-B14F-4D97-AF65-F5344CB8AC3E}">
        <p14:creationId xmlns:p14="http://schemas.microsoft.com/office/powerpoint/2010/main" val="2558480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E2F8-87D7-4042-9CF4-38B753D613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D4CD5F-69D4-4DA7-98D9-D4F9CD73FF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96CFB-E8FF-4072-8E9D-F009594F5DF3}"/>
              </a:ext>
            </a:extLst>
          </p:cNvPr>
          <p:cNvSpPr>
            <a:spLocks noGrp="1"/>
          </p:cNvSpPr>
          <p:nvPr>
            <p:ph type="dt" sz="half" idx="10"/>
          </p:nvPr>
        </p:nvSpPr>
        <p:spPr/>
        <p:txBody>
          <a:bodyPr/>
          <a:lstStyle/>
          <a:p>
            <a:fld id="{300EC45C-D7D4-4543-B4F5-6A9E468CEDFA}" type="datetimeFigureOut">
              <a:rPr lang="en-US" smtClean="0"/>
              <a:t>11/13/2020</a:t>
            </a:fld>
            <a:endParaRPr lang="en-US"/>
          </a:p>
        </p:txBody>
      </p:sp>
      <p:sp>
        <p:nvSpPr>
          <p:cNvPr id="5" name="Footer Placeholder 4">
            <a:extLst>
              <a:ext uri="{FF2B5EF4-FFF2-40B4-BE49-F238E27FC236}">
                <a16:creationId xmlns:a16="http://schemas.microsoft.com/office/drawing/2014/main" id="{20D74FA9-E4B1-4A11-8CDB-DCB130BB9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54644-7859-4B84-BBF0-FA1D74E0DC98}"/>
              </a:ext>
            </a:extLst>
          </p:cNvPr>
          <p:cNvSpPr>
            <a:spLocks noGrp="1"/>
          </p:cNvSpPr>
          <p:nvPr>
            <p:ph type="sldNum" sz="quarter" idx="12"/>
          </p:nvPr>
        </p:nvSpPr>
        <p:spPr/>
        <p:txBody>
          <a:bodyPr/>
          <a:lstStyle/>
          <a:p>
            <a:fld id="{82F6072A-F577-4EA7-BD31-15AE98F62727}" type="slidenum">
              <a:rPr lang="en-US" smtClean="0"/>
              <a:t>‹#›</a:t>
            </a:fld>
            <a:endParaRPr lang="en-US"/>
          </a:p>
        </p:txBody>
      </p:sp>
    </p:spTree>
    <p:extLst>
      <p:ext uri="{BB962C8B-B14F-4D97-AF65-F5344CB8AC3E}">
        <p14:creationId xmlns:p14="http://schemas.microsoft.com/office/powerpoint/2010/main" val="2040561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E3A5F-6D3A-4626-B87F-41E4695C31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35FD86-2DC4-4422-93F6-02648F81EB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92F69-D365-4149-B27D-DFC89FE4B3EC}"/>
              </a:ext>
            </a:extLst>
          </p:cNvPr>
          <p:cNvSpPr>
            <a:spLocks noGrp="1"/>
          </p:cNvSpPr>
          <p:nvPr>
            <p:ph type="dt" sz="half" idx="10"/>
          </p:nvPr>
        </p:nvSpPr>
        <p:spPr/>
        <p:txBody>
          <a:bodyPr/>
          <a:lstStyle/>
          <a:p>
            <a:fld id="{300EC45C-D7D4-4543-B4F5-6A9E468CEDFA}" type="datetimeFigureOut">
              <a:rPr lang="en-US" smtClean="0"/>
              <a:t>11/13/2020</a:t>
            </a:fld>
            <a:endParaRPr lang="en-US"/>
          </a:p>
        </p:txBody>
      </p:sp>
      <p:sp>
        <p:nvSpPr>
          <p:cNvPr id="5" name="Footer Placeholder 4">
            <a:extLst>
              <a:ext uri="{FF2B5EF4-FFF2-40B4-BE49-F238E27FC236}">
                <a16:creationId xmlns:a16="http://schemas.microsoft.com/office/drawing/2014/main" id="{B89F8D36-29DB-4730-8387-A05A12027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E032BE-C9F3-4C47-9AEC-EEEC49E62A67}"/>
              </a:ext>
            </a:extLst>
          </p:cNvPr>
          <p:cNvSpPr>
            <a:spLocks noGrp="1"/>
          </p:cNvSpPr>
          <p:nvPr>
            <p:ph type="sldNum" sz="quarter" idx="12"/>
          </p:nvPr>
        </p:nvSpPr>
        <p:spPr/>
        <p:txBody>
          <a:bodyPr/>
          <a:lstStyle/>
          <a:p>
            <a:fld id="{82F6072A-F577-4EA7-BD31-15AE98F62727}" type="slidenum">
              <a:rPr lang="en-US" smtClean="0"/>
              <a:t>‹#›</a:t>
            </a:fld>
            <a:endParaRPr lang="en-US"/>
          </a:p>
        </p:txBody>
      </p:sp>
    </p:spTree>
    <p:extLst>
      <p:ext uri="{BB962C8B-B14F-4D97-AF65-F5344CB8AC3E}">
        <p14:creationId xmlns:p14="http://schemas.microsoft.com/office/powerpoint/2010/main" val="1874384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BCE65-4622-4D29-8DAF-FC3E0498B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938366-7611-4D9F-B2D1-7BBE873E8A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06535-F7C0-4083-89C9-1EF88D51B850}"/>
              </a:ext>
            </a:extLst>
          </p:cNvPr>
          <p:cNvSpPr>
            <a:spLocks noGrp="1"/>
          </p:cNvSpPr>
          <p:nvPr>
            <p:ph type="dt" sz="half" idx="10"/>
          </p:nvPr>
        </p:nvSpPr>
        <p:spPr/>
        <p:txBody>
          <a:bodyPr/>
          <a:lstStyle/>
          <a:p>
            <a:fld id="{300EC45C-D7D4-4543-B4F5-6A9E468CEDFA}" type="datetimeFigureOut">
              <a:rPr lang="en-US" smtClean="0"/>
              <a:t>11/13/2020</a:t>
            </a:fld>
            <a:endParaRPr lang="en-US"/>
          </a:p>
        </p:txBody>
      </p:sp>
      <p:sp>
        <p:nvSpPr>
          <p:cNvPr id="5" name="Footer Placeholder 4">
            <a:extLst>
              <a:ext uri="{FF2B5EF4-FFF2-40B4-BE49-F238E27FC236}">
                <a16:creationId xmlns:a16="http://schemas.microsoft.com/office/drawing/2014/main" id="{69F3ACCF-633A-470A-9C21-70B473973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DCE84-0CC0-4820-96DE-A1B8B978894E}"/>
              </a:ext>
            </a:extLst>
          </p:cNvPr>
          <p:cNvSpPr>
            <a:spLocks noGrp="1"/>
          </p:cNvSpPr>
          <p:nvPr>
            <p:ph type="sldNum" sz="quarter" idx="12"/>
          </p:nvPr>
        </p:nvSpPr>
        <p:spPr/>
        <p:txBody>
          <a:bodyPr/>
          <a:lstStyle/>
          <a:p>
            <a:fld id="{82F6072A-F577-4EA7-BD31-15AE98F62727}" type="slidenum">
              <a:rPr lang="en-US" smtClean="0"/>
              <a:t>‹#›</a:t>
            </a:fld>
            <a:endParaRPr lang="en-US"/>
          </a:p>
        </p:txBody>
      </p:sp>
    </p:spTree>
    <p:extLst>
      <p:ext uri="{BB962C8B-B14F-4D97-AF65-F5344CB8AC3E}">
        <p14:creationId xmlns:p14="http://schemas.microsoft.com/office/powerpoint/2010/main" val="1185849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AE498-6A8E-43C2-8D41-11F781C55F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051EA9-FB6A-41E1-8753-2147B90752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8506AC-0793-47CE-81C5-F8CB45198B7D}"/>
              </a:ext>
            </a:extLst>
          </p:cNvPr>
          <p:cNvSpPr>
            <a:spLocks noGrp="1"/>
          </p:cNvSpPr>
          <p:nvPr>
            <p:ph type="dt" sz="half" idx="10"/>
          </p:nvPr>
        </p:nvSpPr>
        <p:spPr/>
        <p:txBody>
          <a:bodyPr/>
          <a:lstStyle/>
          <a:p>
            <a:fld id="{300EC45C-D7D4-4543-B4F5-6A9E468CEDFA}" type="datetimeFigureOut">
              <a:rPr lang="en-US" smtClean="0"/>
              <a:t>11/13/2020</a:t>
            </a:fld>
            <a:endParaRPr lang="en-US"/>
          </a:p>
        </p:txBody>
      </p:sp>
      <p:sp>
        <p:nvSpPr>
          <p:cNvPr id="5" name="Footer Placeholder 4">
            <a:extLst>
              <a:ext uri="{FF2B5EF4-FFF2-40B4-BE49-F238E27FC236}">
                <a16:creationId xmlns:a16="http://schemas.microsoft.com/office/drawing/2014/main" id="{B1B5FB3D-977A-47AE-8280-82E9866EC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228C7-7B04-4AA9-BAF3-19F7446AF3CE}"/>
              </a:ext>
            </a:extLst>
          </p:cNvPr>
          <p:cNvSpPr>
            <a:spLocks noGrp="1"/>
          </p:cNvSpPr>
          <p:nvPr>
            <p:ph type="sldNum" sz="quarter" idx="12"/>
          </p:nvPr>
        </p:nvSpPr>
        <p:spPr/>
        <p:txBody>
          <a:bodyPr/>
          <a:lstStyle/>
          <a:p>
            <a:fld id="{82F6072A-F577-4EA7-BD31-15AE98F62727}" type="slidenum">
              <a:rPr lang="en-US" smtClean="0"/>
              <a:t>‹#›</a:t>
            </a:fld>
            <a:endParaRPr lang="en-US"/>
          </a:p>
        </p:txBody>
      </p:sp>
    </p:spTree>
    <p:extLst>
      <p:ext uri="{BB962C8B-B14F-4D97-AF65-F5344CB8AC3E}">
        <p14:creationId xmlns:p14="http://schemas.microsoft.com/office/powerpoint/2010/main" val="3459977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5C170-934E-4177-92DB-CDB8153994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3A2B42-DC81-45D7-8B00-2B28144885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7F70B7-B98B-43BA-B8BD-D68FD52E95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44F4A7-E672-465F-9878-8F14F7AA298A}"/>
              </a:ext>
            </a:extLst>
          </p:cNvPr>
          <p:cNvSpPr>
            <a:spLocks noGrp="1"/>
          </p:cNvSpPr>
          <p:nvPr>
            <p:ph type="dt" sz="half" idx="10"/>
          </p:nvPr>
        </p:nvSpPr>
        <p:spPr/>
        <p:txBody>
          <a:bodyPr/>
          <a:lstStyle/>
          <a:p>
            <a:fld id="{300EC45C-D7D4-4543-B4F5-6A9E468CEDFA}" type="datetimeFigureOut">
              <a:rPr lang="en-US" smtClean="0"/>
              <a:t>11/13/2020</a:t>
            </a:fld>
            <a:endParaRPr lang="en-US"/>
          </a:p>
        </p:txBody>
      </p:sp>
      <p:sp>
        <p:nvSpPr>
          <p:cNvPr id="6" name="Footer Placeholder 5">
            <a:extLst>
              <a:ext uri="{FF2B5EF4-FFF2-40B4-BE49-F238E27FC236}">
                <a16:creationId xmlns:a16="http://schemas.microsoft.com/office/drawing/2014/main" id="{918B9E2E-20F7-437A-A04C-171CC38CC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1C4876-4E57-4FAD-A95A-CCF393507294}"/>
              </a:ext>
            </a:extLst>
          </p:cNvPr>
          <p:cNvSpPr>
            <a:spLocks noGrp="1"/>
          </p:cNvSpPr>
          <p:nvPr>
            <p:ph type="sldNum" sz="quarter" idx="12"/>
          </p:nvPr>
        </p:nvSpPr>
        <p:spPr/>
        <p:txBody>
          <a:bodyPr/>
          <a:lstStyle/>
          <a:p>
            <a:fld id="{82F6072A-F577-4EA7-BD31-15AE98F62727}" type="slidenum">
              <a:rPr lang="en-US" smtClean="0"/>
              <a:t>‹#›</a:t>
            </a:fld>
            <a:endParaRPr lang="en-US"/>
          </a:p>
        </p:txBody>
      </p:sp>
    </p:spTree>
    <p:extLst>
      <p:ext uri="{BB962C8B-B14F-4D97-AF65-F5344CB8AC3E}">
        <p14:creationId xmlns:p14="http://schemas.microsoft.com/office/powerpoint/2010/main" val="937280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1F032-D2EF-4C47-98A2-2AE8F4A7F4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5E893B-D3E5-4BD6-A7D0-CBC69DA128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7233B4-3A13-4EA6-8E89-25A2FFEB6D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D2B829-24FA-452B-8AF3-B2C47E895E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206F32-DFC8-47AC-930F-C33E8DDC4B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2A17F4-991E-4E59-8754-7DEF81DC883F}"/>
              </a:ext>
            </a:extLst>
          </p:cNvPr>
          <p:cNvSpPr>
            <a:spLocks noGrp="1"/>
          </p:cNvSpPr>
          <p:nvPr>
            <p:ph type="dt" sz="half" idx="10"/>
          </p:nvPr>
        </p:nvSpPr>
        <p:spPr/>
        <p:txBody>
          <a:bodyPr/>
          <a:lstStyle/>
          <a:p>
            <a:fld id="{300EC45C-D7D4-4543-B4F5-6A9E468CEDFA}" type="datetimeFigureOut">
              <a:rPr lang="en-US" smtClean="0"/>
              <a:t>11/13/2020</a:t>
            </a:fld>
            <a:endParaRPr lang="en-US"/>
          </a:p>
        </p:txBody>
      </p:sp>
      <p:sp>
        <p:nvSpPr>
          <p:cNvPr id="8" name="Footer Placeholder 7">
            <a:extLst>
              <a:ext uri="{FF2B5EF4-FFF2-40B4-BE49-F238E27FC236}">
                <a16:creationId xmlns:a16="http://schemas.microsoft.com/office/drawing/2014/main" id="{645966CC-4DE8-4224-99F6-754CA68A16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98FED7-2E64-4EAE-86C5-5B6D440ACB97}"/>
              </a:ext>
            </a:extLst>
          </p:cNvPr>
          <p:cNvSpPr>
            <a:spLocks noGrp="1"/>
          </p:cNvSpPr>
          <p:nvPr>
            <p:ph type="sldNum" sz="quarter" idx="12"/>
          </p:nvPr>
        </p:nvSpPr>
        <p:spPr/>
        <p:txBody>
          <a:bodyPr/>
          <a:lstStyle/>
          <a:p>
            <a:fld id="{82F6072A-F577-4EA7-BD31-15AE98F62727}" type="slidenum">
              <a:rPr lang="en-US" smtClean="0"/>
              <a:t>‹#›</a:t>
            </a:fld>
            <a:endParaRPr lang="en-US"/>
          </a:p>
        </p:txBody>
      </p:sp>
    </p:spTree>
    <p:extLst>
      <p:ext uri="{BB962C8B-B14F-4D97-AF65-F5344CB8AC3E}">
        <p14:creationId xmlns:p14="http://schemas.microsoft.com/office/powerpoint/2010/main" val="76990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81D0-FF61-4D52-B4A8-90FB57E44F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D07BCB-E37A-4C56-86D3-3AF79012CB69}"/>
              </a:ext>
            </a:extLst>
          </p:cNvPr>
          <p:cNvSpPr>
            <a:spLocks noGrp="1"/>
          </p:cNvSpPr>
          <p:nvPr>
            <p:ph type="dt" sz="half" idx="10"/>
          </p:nvPr>
        </p:nvSpPr>
        <p:spPr/>
        <p:txBody>
          <a:bodyPr/>
          <a:lstStyle/>
          <a:p>
            <a:fld id="{300EC45C-D7D4-4543-B4F5-6A9E468CEDFA}" type="datetimeFigureOut">
              <a:rPr lang="en-US" smtClean="0"/>
              <a:t>11/13/2020</a:t>
            </a:fld>
            <a:endParaRPr lang="en-US"/>
          </a:p>
        </p:txBody>
      </p:sp>
      <p:sp>
        <p:nvSpPr>
          <p:cNvPr id="4" name="Footer Placeholder 3">
            <a:extLst>
              <a:ext uri="{FF2B5EF4-FFF2-40B4-BE49-F238E27FC236}">
                <a16:creationId xmlns:a16="http://schemas.microsoft.com/office/drawing/2014/main" id="{D4113FC0-967A-4AFA-8550-103B22D02B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58A04E-3C0E-41A8-BA7D-172478E8D2AC}"/>
              </a:ext>
            </a:extLst>
          </p:cNvPr>
          <p:cNvSpPr>
            <a:spLocks noGrp="1"/>
          </p:cNvSpPr>
          <p:nvPr>
            <p:ph type="sldNum" sz="quarter" idx="12"/>
          </p:nvPr>
        </p:nvSpPr>
        <p:spPr/>
        <p:txBody>
          <a:bodyPr/>
          <a:lstStyle/>
          <a:p>
            <a:fld id="{82F6072A-F577-4EA7-BD31-15AE98F62727}" type="slidenum">
              <a:rPr lang="en-US" smtClean="0"/>
              <a:t>‹#›</a:t>
            </a:fld>
            <a:endParaRPr lang="en-US"/>
          </a:p>
        </p:txBody>
      </p:sp>
    </p:spTree>
    <p:extLst>
      <p:ext uri="{BB962C8B-B14F-4D97-AF65-F5344CB8AC3E}">
        <p14:creationId xmlns:p14="http://schemas.microsoft.com/office/powerpoint/2010/main" val="306131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00D025-078D-43B2-80AA-DAF70DB17521}"/>
              </a:ext>
            </a:extLst>
          </p:cNvPr>
          <p:cNvSpPr>
            <a:spLocks noGrp="1"/>
          </p:cNvSpPr>
          <p:nvPr>
            <p:ph type="dt" sz="half" idx="10"/>
          </p:nvPr>
        </p:nvSpPr>
        <p:spPr/>
        <p:txBody>
          <a:bodyPr/>
          <a:lstStyle/>
          <a:p>
            <a:fld id="{300EC45C-D7D4-4543-B4F5-6A9E468CEDFA}" type="datetimeFigureOut">
              <a:rPr lang="en-US" smtClean="0"/>
              <a:t>11/13/2020</a:t>
            </a:fld>
            <a:endParaRPr lang="en-US"/>
          </a:p>
        </p:txBody>
      </p:sp>
      <p:sp>
        <p:nvSpPr>
          <p:cNvPr id="3" name="Footer Placeholder 2">
            <a:extLst>
              <a:ext uri="{FF2B5EF4-FFF2-40B4-BE49-F238E27FC236}">
                <a16:creationId xmlns:a16="http://schemas.microsoft.com/office/drawing/2014/main" id="{F8A42FF6-5B85-4CF5-90E9-5C48B9D377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DFE9BA-2331-4714-932B-4695DA2A1548}"/>
              </a:ext>
            </a:extLst>
          </p:cNvPr>
          <p:cNvSpPr>
            <a:spLocks noGrp="1"/>
          </p:cNvSpPr>
          <p:nvPr>
            <p:ph type="sldNum" sz="quarter" idx="12"/>
          </p:nvPr>
        </p:nvSpPr>
        <p:spPr/>
        <p:txBody>
          <a:bodyPr/>
          <a:lstStyle/>
          <a:p>
            <a:fld id="{82F6072A-F577-4EA7-BD31-15AE98F62727}" type="slidenum">
              <a:rPr lang="en-US" smtClean="0"/>
              <a:t>‹#›</a:t>
            </a:fld>
            <a:endParaRPr lang="en-US"/>
          </a:p>
        </p:txBody>
      </p:sp>
    </p:spTree>
    <p:extLst>
      <p:ext uri="{BB962C8B-B14F-4D97-AF65-F5344CB8AC3E}">
        <p14:creationId xmlns:p14="http://schemas.microsoft.com/office/powerpoint/2010/main" val="3542665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6DAE-EE0F-4F6B-A718-AAEBE4E8F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B9153D-A646-4306-A2DB-55B46ABE5A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EB82E-E6B5-4711-9647-C8A838F1F2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78B88E-A229-4D60-B0CB-58F85668AE8E}"/>
              </a:ext>
            </a:extLst>
          </p:cNvPr>
          <p:cNvSpPr>
            <a:spLocks noGrp="1"/>
          </p:cNvSpPr>
          <p:nvPr>
            <p:ph type="dt" sz="half" idx="10"/>
          </p:nvPr>
        </p:nvSpPr>
        <p:spPr/>
        <p:txBody>
          <a:bodyPr/>
          <a:lstStyle/>
          <a:p>
            <a:fld id="{300EC45C-D7D4-4543-B4F5-6A9E468CEDFA}" type="datetimeFigureOut">
              <a:rPr lang="en-US" smtClean="0"/>
              <a:t>11/13/2020</a:t>
            </a:fld>
            <a:endParaRPr lang="en-US"/>
          </a:p>
        </p:txBody>
      </p:sp>
      <p:sp>
        <p:nvSpPr>
          <p:cNvPr id="6" name="Footer Placeholder 5">
            <a:extLst>
              <a:ext uri="{FF2B5EF4-FFF2-40B4-BE49-F238E27FC236}">
                <a16:creationId xmlns:a16="http://schemas.microsoft.com/office/drawing/2014/main" id="{B20585EA-92DC-41C0-AF4F-2D3C890107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32E1C4-4F3D-4737-8BB3-3F34A866290E}"/>
              </a:ext>
            </a:extLst>
          </p:cNvPr>
          <p:cNvSpPr>
            <a:spLocks noGrp="1"/>
          </p:cNvSpPr>
          <p:nvPr>
            <p:ph type="sldNum" sz="quarter" idx="12"/>
          </p:nvPr>
        </p:nvSpPr>
        <p:spPr/>
        <p:txBody>
          <a:bodyPr/>
          <a:lstStyle/>
          <a:p>
            <a:fld id="{82F6072A-F577-4EA7-BD31-15AE98F62727}" type="slidenum">
              <a:rPr lang="en-US" smtClean="0"/>
              <a:t>‹#›</a:t>
            </a:fld>
            <a:endParaRPr lang="en-US"/>
          </a:p>
        </p:txBody>
      </p:sp>
    </p:spTree>
    <p:extLst>
      <p:ext uri="{BB962C8B-B14F-4D97-AF65-F5344CB8AC3E}">
        <p14:creationId xmlns:p14="http://schemas.microsoft.com/office/powerpoint/2010/main" val="888848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088B-805F-4E16-8103-846AA51EC3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12D798-3838-4C10-8969-83C12D6698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79962D-ED40-4F20-9B5E-E2921871A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68A7D9-17A9-493C-A84C-218C2B6F37F6}"/>
              </a:ext>
            </a:extLst>
          </p:cNvPr>
          <p:cNvSpPr>
            <a:spLocks noGrp="1"/>
          </p:cNvSpPr>
          <p:nvPr>
            <p:ph type="dt" sz="half" idx="10"/>
          </p:nvPr>
        </p:nvSpPr>
        <p:spPr/>
        <p:txBody>
          <a:bodyPr/>
          <a:lstStyle/>
          <a:p>
            <a:fld id="{300EC45C-D7D4-4543-B4F5-6A9E468CEDFA}" type="datetimeFigureOut">
              <a:rPr lang="en-US" smtClean="0"/>
              <a:t>11/13/2020</a:t>
            </a:fld>
            <a:endParaRPr lang="en-US"/>
          </a:p>
        </p:txBody>
      </p:sp>
      <p:sp>
        <p:nvSpPr>
          <p:cNvPr id="6" name="Footer Placeholder 5">
            <a:extLst>
              <a:ext uri="{FF2B5EF4-FFF2-40B4-BE49-F238E27FC236}">
                <a16:creationId xmlns:a16="http://schemas.microsoft.com/office/drawing/2014/main" id="{87983484-CAF3-441B-9C37-849C69C06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50D2E3-889E-4DAD-949E-5ED078BDB581}"/>
              </a:ext>
            </a:extLst>
          </p:cNvPr>
          <p:cNvSpPr>
            <a:spLocks noGrp="1"/>
          </p:cNvSpPr>
          <p:nvPr>
            <p:ph type="sldNum" sz="quarter" idx="12"/>
          </p:nvPr>
        </p:nvSpPr>
        <p:spPr/>
        <p:txBody>
          <a:bodyPr/>
          <a:lstStyle/>
          <a:p>
            <a:fld id="{82F6072A-F577-4EA7-BD31-15AE98F62727}" type="slidenum">
              <a:rPr lang="en-US" smtClean="0"/>
              <a:t>‹#›</a:t>
            </a:fld>
            <a:endParaRPr lang="en-US"/>
          </a:p>
        </p:txBody>
      </p:sp>
    </p:spTree>
    <p:extLst>
      <p:ext uri="{BB962C8B-B14F-4D97-AF65-F5344CB8AC3E}">
        <p14:creationId xmlns:p14="http://schemas.microsoft.com/office/powerpoint/2010/main" val="176114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EB6B1A-4C3A-43DB-8D30-6A51E6D024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323ACA-E9CE-46DF-B28F-A5AD25880A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A6DC4B-DEFA-4509-BD85-47EA7D4894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EC45C-D7D4-4543-B4F5-6A9E468CEDFA}" type="datetimeFigureOut">
              <a:rPr lang="en-US" smtClean="0"/>
              <a:t>11/13/2020</a:t>
            </a:fld>
            <a:endParaRPr lang="en-US"/>
          </a:p>
        </p:txBody>
      </p:sp>
      <p:sp>
        <p:nvSpPr>
          <p:cNvPr id="5" name="Footer Placeholder 4">
            <a:extLst>
              <a:ext uri="{FF2B5EF4-FFF2-40B4-BE49-F238E27FC236}">
                <a16:creationId xmlns:a16="http://schemas.microsoft.com/office/drawing/2014/main" id="{3885E4E8-D5EE-438E-B278-38C907812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1D88DA-3FB8-4256-B5CE-964AD6E9F9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F6072A-F577-4EA7-BD31-15AE98F62727}" type="slidenum">
              <a:rPr lang="en-US" smtClean="0"/>
              <a:t>‹#›</a:t>
            </a:fld>
            <a:endParaRPr lang="en-US"/>
          </a:p>
        </p:txBody>
      </p:sp>
    </p:spTree>
    <p:extLst>
      <p:ext uri="{BB962C8B-B14F-4D97-AF65-F5344CB8AC3E}">
        <p14:creationId xmlns:p14="http://schemas.microsoft.com/office/powerpoint/2010/main" val="2290570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yzwxx/vae-celebA"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ips2017creativity.github.io/doc/Hierarchical_Variational_Autoencoders_for_Music.pdf" TargetMode="Externa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utoencoder">
            <a:extLst>
              <a:ext uri="{FF2B5EF4-FFF2-40B4-BE49-F238E27FC236}">
                <a16:creationId xmlns:a16="http://schemas.microsoft.com/office/drawing/2014/main" id="{8E77A0CA-F9EE-40C9-BF5A-E9213D6346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00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232285-E84B-40A2-BCD9-1DBDB916E45D}"/>
              </a:ext>
            </a:extLst>
          </p:cNvPr>
          <p:cNvSpPr>
            <a:spLocks noGrp="1"/>
          </p:cNvSpPr>
          <p:nvPr>
            <p:ph type="ctrTitle"/>
          </p:nvPr>
        </p:nvSpPr>
        <p:spPr>
          <a:xfrm>
            <a:off x="477981" y="1122363"/>
            <a:ext cx="4023360" cy="3204134"/>
          </a:xfrm>
        </p:spPr>
        <p:txBody>
          <a:bodyPr anchor="b">
            <a:normAutofit/>
          </a:bodyPr>
          <a:lstStyle/>
          <a:p>
            <a:pPr algn="l"/>
            <a:r>
              <a:rPr lang="en-US" sz="4800"/>
              <a:t>Autoencoder and Its Variations</a:t>
            </a:r>
          </a:p>
        </p:txBody>
      </p:sp>
      <p:sp>
        <p:nvSpPr>
          <p:cNvPr id="3" name="Subtitle 2">
            <a:extLst>
              <a:ext uri="{FF2B5EF4-FFF2-40B4-BE49-F238E27FC236}">
                <a16:creationId xmlns:a16="http://schemas.microsoft.com/office/drawing/2014/main" id="{627658E6-532E-4C96-9479-E0E91ACB85C3}"/>
              </a:ext>
            </a:extLst>
          </p:cNvPr>
          <p:cNvSpPr>
            <a:spLocks noGrp="1"/>
          </p:cNvSpPr>
          <p:nvPr>
            <p:ph type="subTitle" idx="1"/>
          </p:nvPr>
        </p:nvSpPr>
        <p:spPr>
          <a:xfrm>
            <a:off x="477980" y="4872922"/>
            <a:ext cx="4023359" cy="1208141"/>
          </a:xfrm>
        </p:spPr>
        <p:txBody>
          <a:bodyPr>
            <a:normAutofit/>
          </a:bodyPr>
          <a:lstStyle/>
          <a:p>
            <a:pPr algn="l"/>
            <a:r>
              <a:rPr lang="en-US" sz="2000" dirty="0"/>
              <a:t>2020.11.13</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4432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339E-D406-4255-8C97-963924A3B9E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Denoising Autoencoders</a:t>
            </a:r>
          </a:p>
        </p:txBody>
      </p:sp>
      <p:sp>
        <p:nvSpPr>
          <p:cNvPr id="3" name="Content Placeholder 2">
            <a:extLst>
              <a:ext uri="{FF2B5EF4-FFF2-40B4-BE49-F238E27FC236}">
                <a16:creationId xmlns:a16="http://schemas.microsoft.com/office/drawing/2014/main" id="{929AEA03-EDA5-4417-94AB-18CBF9058EF7}"/>
              </a:ext>
            </a:extLst>
          </p:cNvPr>
          <p:cNvSpPr>
            <a:spLocks noGrp="1"/>
          </p:cNvSpPr>
          <p:nvPr>
            <p:ph idx="1"/>
          </p:nvPr>
        </p:nvSpPr>
        <p:spPr/>
        <p:txBody>
          <a:bodyPr/>
          <a:lstStyle/>
          <a:p>
            <a:r>
              <a:rPr lang="en-US" dirty="0"/>
              <a:t>Add white noise to the raw input data.</a:t>
            </a:r>
          </a:p>
          <a:p>
            <a:r>
              <a:rPr lang="en-US" dirty="0"/>
              <a:t>Train the autoencoder to reconstruct the raw data (without noise).</a:t>
            </a:r>
          </a:p>
        </p:txBody>
      </p:sp>
      <p:pic>
        <p:nvPicPr>
          <p:cNvPr id="6" name="Picture 6" descr="Applied Deep Learning - Part 3: Autoencoders | by Arden Dertat | Towards  Data Science">
            <a:extLst>
              <a:ext uri="{FF2B5EF4-FFF2-40B4-BE49-F238E27FC236}">
                <a16:creationId xmlns:a16="http://schemas.microsoft.com/office/drawing/2014/main" id="{C887AB02-76FA-4D16-A78B-5A1B714E8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545" y="3184008"/>
            <a:ext cx="10292255" cy="214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142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339E-D406-4255-8C97-963924A3B9E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What Denoising Autoencoders can Do?</a:t>
            </a:r>
          </a:p>
        </p:txBody>
      </p:sp>
      <p:sp>
        <p:nvSpPr>
          <p:cNvPr id="3" name="Content Placeholder 2">
            <a:extLst>
              <a:ext uri="{FF2B5EF4-FFF2-40B4-BE49-F238E27FC236}">
                <a16:creationId xmlns:a16="http://schemas.microsoft.com/office/drawing/2014/main" id="{929AEA03-EDA5-4417-94AB-18CBF9058EF7}"/>
              </a:ext>
            </a:extLst>
          </p:cNvPr>
          <p:cNvSpPr>
            <a:spLocks noGrp="1"/>
          </p:cNvSpPr>
          <p:nvPr>
            <p:ph idx="1"/>
          </p:nvPr>
        </p:nvSpPr>
        <p:spPr/>
        <p:txBody>
          <a:bodyPr/>
          <a:lstStyle/>
          <a:p>
            <a:r>
              <a:rPr lang="en-US" dirty="0"/>
              <a:t>To fix and enhance photos</a:t>
            </a:r>
          </a:p>
        </p:txBody>
      </p:sp>
      <p:pic>
        <p:nvPicPr>
          <p:cNvPr id="4098" name="Picture 2" descr="A Deep Convolutional Denoising Autoencoder for Image Classification | by  Søren L Kristiansen | Medium">
            <a:extLst>
              <a:ext uri="{FF2B5EF4-FFF2-40B4-BE49-F238E27FC236}">
                <a16:creationId xmlns:a16="http://schemas.microsoft.com/office/drawing/2014/main" id="{1F5251EB-C5DF-4113-B3B7-735B6102C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793" y="1825625"/>
            <a:ext cx="6708228" cy="24570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Deep Convolutional Denoising Autoencoder for Image Classification | by  Søren L Kristiansen | Medium">
            <a:extLst>
              <a:ext uri="{FF2B5EF4-FFF2-40B4-BE49-F238E27FC236}">
                <a16:creationId xmlns:a16="http://schemas.microsoft.com/office/drawing/2014/main" id="{E65FD9E2-85B2-4364-8B4E-3AD340CC3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5229" y="3854837"/>
            <a:ext cx="6646792" cy="245706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enoising-autoencoder Archives - WebSystemer.no">
            <a:extLst>
              <a:ext uri="{FF2B5EF4-FFF2-40B4-BE49-F238E27FC236}">
                <a16:creationId xmlns:a16="http://schemas.microsoft.com/office/drawing/2014/main" id="{6BA2B653-368D-4A2B-A7AC-8483A8D2F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352" y="3563007"/>
            <a:ext cx="4045290" cy="224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5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339E-D406-4255-8C97-963924A3B9E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What Denoising Autoencoders can Do?</a:t>
            </a:r>
          </a:p>
        </p:txBody>
      </p:sp>
      <p:sp>
        <p:nvSpPr>
          <p:cNvPr id="3" name="Content Placeholder 2">
            <a:extLst>
              <a:ext uri="{FF2B5EF4-FFF2-40B4-BE49-F238E27FC236}">
                <a16:creationId xmlns:a16="http://schemas.microsoft.com/office/drawing/2014/main" id="{929AEA03-EDA5-4417-94AB-18CBF9058EF7}"/>
              </a:ext>
            </a:extLst>
          </p:cNvPr>
          <p:cNvSpPr>
            <a:spLocks noGrp="1"/>
          </p:cNvSpPr>
          <p:nvPr>
            <p:ph idx="1"/>
          </p:nvPr>
        </p:nvSpPr>
        <p:spPr>
          <a:xfrm>
            <a:off x="838200" y="1825625"/>
            <a:ext cx="4656504" cy="4351338"/>
          </a:xfrm>
        </p:spPr>
        <p:txBody>
          <a:bodyPr/>
          <a:lstStyle/>
          <a:p>
            <a:r>
              <a:rPr lang="en-US" dirty="0"/>
              <a:t>To enhance medical imaging</a:t>
            </a:r>
          </a:p>
          <a:p>
            <a:pPr lvl="1"/>
            <a:r>
              <a:rPr lang="en-US" dirty="0"/>
              <a:t>To remove unwanted background</a:t>
            </a:r>
          </a:p>
          <a:p>
            <a:pPr lvl="1"/>
            <a:r>
              <a:rPr lang="en-US" dirty="0"/>
              <a:t>To perform motion corrections</a:t>
            </a:r>
          </a:p>
          <a:p>
            <a:pPr lvl="1"/>
            <a:r>
              <a:rPr lang="en-US" dirty="0"/>
              <a:t>To remove noises</a:t>
            </a:r>
          </a:p>
          <a:p>
            <a:pPr lvl="1"/>
            <a:endParaRPr lang="en-US" dirty="0"/>
          </a:p>
          <a:p>
            <a:pPr lvl="1"/>
            <a:r>
              <a:rPr lang="en-US" dirty="0"/>
              <a:t>To perform automatic segmentation</a:t>
            </a:r>
          </a:p>
        </p:txBody>
      </p:sp>
      <p:pic>
        <p:nvPicPr>
          <p:cNvPr id="5124" name="Picture 4" descr="Deep Convolutional Neural Network and 3D Deformable Approach for Tissue  Segmentation in Musculoskeletal Magnetic Resonance Imagi">
            <a:extLst>
              <a:ext uri="{FF2B5EF4-FFF2-40B4-BE49-F238E27FC236}">
                <a16:creationId xmlns:a16="http://schemas.microsoft.com/office/drawing/2014/main" id="{6423F3BE-9925-42A5-9192-788159E50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4704" y="4213625"/>
            <a:ext cx="6358338" cy="20028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Denoising Autoencoders Definition | DeepAI">
            <a:extLst>
              <a:ext uri="{FF2B5EF4-FFF2-40B4-BE49-F238E27FC236}">
                <a16:creationId xmlns:a16="http://schemas.microsoft.com/office/drawing/2014/main" id="{157EACA4-697E-45B4-B28C-DB85E27E0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704" y="2028891"/>
            <a:ext cx="6358338" cy="207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201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1">
            <a:extLst>
              <a:ext uri="{FF2B5EF4-FFF2-40B4-BE49-F238E27FC236}">
                <a16:creationId xmlns:a16="http://schemas.microsoft.com/office/drawing/2014/main" id="{F8BA1B90-633C-406D-B8AB-508F4373C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887" y="2719747"/>
            <a:ext cx="8052226" cy="23510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03339E-D406-4255-8C97-963924A3B9E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What Denoising Autoencoders can Do?</a:t>
            </a:r>
          </a:p>
        </p:txBody>
      </p:sp>
      <p:sp>
        <p:nvSpPr>
          <p:cNvPr id="5" name="Content Placeholder 4">
            <a:extLst>
              <a:ext uri="{FF2B5EF4-FFF2-40B4-BE49-F238E27FC236}">
                <a16:creationId xmlns:a16="http://schemas.microsoft.com/office/drawing/2014/main" id="{42A58C40-1F0B-4FFD-A367-501D3F38A6D0}"/>
              </a:ext>
            </a:extLst>
          </p:cNvPr>
          <p:cNvSpPr>
            <a:spLocks noGrp="1"/>
          </p:cNvSpPr>
          <p:nvPr>
            <p:ph idx="1"/>
          </p:nvPr>
        </p:nvSpPr>
        <p:spPr/>
        <p:txBody>
          <a:bodyPr/>
          <a:lstStyle/>
          <a:p>
            <a:r>
              <a:rPr lang="en-US" dirty="0"/>
              <a:t>Missing data imputation</a:t>
            </a:r>
          </a:p>
        </p:txBody>
      </p:sp>
      <p:sp>
        <p:nvSpPr>
          <p:cNvPr id="11" name="TextBox 10">
            <a:extLst>
              <a:ext uri="{FF2B5EF4-FFF2-40B4-BE49-F238E27FC236}">
                <a16:creationId xmlns:a16="http://schemas.microsoft.com/office/drawing/2014/main" id="{1A154741-EA93-47E2-9BCE-E0624BC07317}"/>
              </a:ext>
            </a:extLst>
          </p:cNvPr>
          <p:cNvSpPr txBox="1"/>
          <p:nvPr/>
        </p:nvSpPr>
        <p:spPr>
          <a:xfrm>
            <a:off x="5444836" y="6270336"/>
            <a:ext cx="6554066" cy="369332"/>
          </a:xfrm>
          <a:prstGeom prst="rect">
            <a:avLst/>
          </a:prstGeom>
          <a:noFill/>
        </p:spPr>
        <p:txBody>
          <a:bodyPr wrap="square">
            <a:spAutoFit/>
          </a:bodyPr>
          <a:lstStyle/>
          <a:p>
            <a:r>
              <a:rPr lang="en-US" dirty="0"/>
              <a:t>https://curiousily.com/posts/data-imputation-using-autoencoders/</a:t>
            </a:r>
          </a:p>
        </p:txBody>
      </p:sp>
    </p:spTree>
    <p:extLst>
      <p:ext uri="{BB962C8B-B14F-4D97-AF65-F5344CB8AC3E}">
        <p14:creationId xmlns:p14="http://schemas.microsoft.com/office/powerpoint/2010/main" val="31487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339E-D406-4255-8C97-963924A3B9E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Missing Data Imputation with Autoencoders</a:t>
            </a:r>
          </a:p>
        </p:txBody>
      </p:sp>
      <p:pic>
        <p:nvPicPr>
          <p:cNvPr id="6" name="Picture 5">
            <a:extLst>
              <a:ext uri="{FF2B5EF4-FFF2-40B4-BE49-F238E27FC236}">
                <a16:creationId xmlns:a16="http://schemas.microsoft.com/office/drawing/2014/main" id="{A782EABF-0EF6-4632-B476-43A57025B8A8}"/>
              </a:ext>
            </a:extLst>
          </p:cNvPr>
          <p:cNvPicPr>
            <a:picLocks noChangeAspect="1"/>
          </p:cNvPicPr>
          <p:nvPr/>
        </p:nvPicPr>
        <p:blipFill>
          <a:blip r:embed="rId2"/>
          <a:stretch>
            <a:fillRect/>
          </a:stretch>
        </p:blipFill>
        <p:spPr>
          <a:xfrm>
            <a:off x="653106" y="2952328"/>
            <a:ext cx="5090276" cy="1375582"/>
          </a:xfrm>
          <a:prstGeom prst="rect">
            <a:avLst/>
          </a:prstGeom>
        </p:spPr>
      </p:pic>
      <p:pic>
        <p:nvPicPr>
          <p:cNvPr id="8" name="Picture 7">
            <a:extLst>
              <a:ext uri="{FF2B5EF4-FFF2-40B4-BE49-F238E27FC236}">
                <a16:creationId xmlns:a16="http://schemas.microsoft.com/office/drawing/2014/main" id="{47F65ED3-7348-4CBA-9A13-EBF513210F43}"/>
              </a:ext>
            </a:extLst>
          </p:cNvPr>
          <p:cNvPicPr>
            <a:picLocks noChangeAspect="1"/>
          </p:cNvPicPr>
          <p:nvPr/>
        </p:nvPicPr>
        <p:blipFill>
          <a:blip r:embed="rId3"/>
          <a:stretch>
            <a:fillRect/>
          </a:stretch>
        </p:blipFill>
        <p:spPr>
          <a:xfrm>
            <a:off x="653106" y="4536432"/>
            <a:ext cx="5090276" cy="1285168"/>
          </a:xfrm>
          <a:prstGeom prst="rect">
            <a:avLst/>
          </a:prstGeom>
        </p:spPr>
      </p:pic>
      <p:pic>
        <p:nvPicPr>
          <p:cNvPr id="9" name="Picture 8">
            <a:extLst>
              <a:ext uri="{FF2B5EF4-FFF2-40B4-BE49-F238E27FC236}">
                <a16:creationId xmlns:a16="http://schemas.microsoft.com/office/drawing/2014/main" id="{70C2A219-1676-4CCA-826A-200350E010F5}"/>
              </a:ext>
            </a:extLst>
          </p:cNvPr>
          <p:cNvPicPr>
            <a:picLocks noChangeAspect="1"/>
          </p:cNvPicPr>
          <p:nvPr/>
        </p:nvPicPr>
        <p:blipFill>
          <a:blip r:embed="rId4"/>
          <a:stretch>
            <a:fillRect/>
          </a:stretch>
        </p:blipFill>
        <p:spPr>
          <a:xfrm>
            <a:off x="6443384" y="1742835"/>
            <a:ext cx="4766596" cy="1342574"/>
          </a:xfrm>
          <a:prstGeom prst="rect">
            <a:avLst/>
          </a:prstGeom>
          <a:ln w="38100">
            <a:solidFill>
              <a:srgbClr val="FFC000"/>
            </a:solidFill>
          </a:ln>
        </p:spPr>
      </p:pic>
      <p:pic>
        <p:nvPicPr>
          <p:cNvPr id="10" name="Picture 9">
            <a:extLst>
              <a:ext uri="{FF2B5EF4-FFF2-40B4-BE49-F238E27FC236}">
                <a16:creationId xmlns:a16="http://schemas.microsoft.com/office/drawing/2014/main" id="{E0523ED7-CFB2-4D2F-94A4-EB18216F606A}"/>
              </a:ext>
            </a:extLst>
          </p:cNvPr>
          <p:cNvPicPr>
            <a:picLocks noChangeAspect="1"/>
          </p:cNvPicPr>
          <p:nvPr/>
        </p:nvPicPr>
        <p:blipFill>
          <a:blip r:embed="rId5"/>
          <a:stretch>
            <a:fillRect/>
          </a:stretch>
        </p:blipFill>
        <p:spPr>
          <a:xfrm>
            <a:off x="6438150" y="4462979"/>
            <a:ext cx="5095510" cy="1738312"/>
          </a:xfrm>
          <a:prstGeom prst="rect">
            <a:avLst/>
          </a:prstGeom>
        </p:spPr>
      </p:pic>
      <p:pic>
        <p:nvPicPr>
          <p:cNvPr id="13" name="Picture 12">
            <a:extLst>
              <a:ext uri="{FF2B5EF4-FFF2-40B4-BE49-F238E27FC236}">
                <a16:creationId xmlns:a16="http://schemas.microsoft.com/office/drawing/2014/main" id="{2B0BDB68-3992-4FEE-9948-675C1BA88018}"/>
              </a:ext>
            </a:extLst>
          </p:cNvPr>
          <p:cNvPicPr>
            <a:picLocks noChangeAspect="1"/>
          </p:cNvPicPr>
          <p:nvPr/>
        </p:nvPicPr>
        <p:blipFill>
          <a:blip r:embed="rId6"/>
          <a:stretch>
            <a:fillRect/>
          </a:stretch>
        </p:blipFill>
        <p:spPr>
          <a:xfrm>
            <a:off x="653106" y="1738893"/>
            <a:ext cx="5090277" cy="1066153"/>
          </a:xfrm>
          <a:prstGeom prst="rect">
            <a:avLst/>
          </a:prstGeom>
        </p:spPr>
      </p:pic>
      <p:pic>
        <p:nvPicPr>
          <p:cNvPr id="14" name="Picture 13">
            <a:extLst>
              <a:ext uri="{FF2B5EF4-FFF2-40B4-BE49-F238E27FC236}">
                <a16:creationId xmlns:a16="http://schemas.microsoft.com/office/drawing/2014/main" id="{72F57BBD-B46B-4EDD-A739-63701817702F}"/>
              </a:ext>
            </a:extLst>
          </p:cNvPr>
          <p:cNvPicPr>
            <a:picLocks noChangeAspect="1"/>
          </p:cNvPicPr>
          <p:nvPr/>
        </p:nvPicPr>
        <p:blipFill>
          <a:blip r:embed="rId7"/>
          <a:stretch>
            <a:fillRect/>
          </a:stretch>
        </p:blipFill>
        <p:spPr>
          <a:xfrm>
            <a:off x="6443384" y="3220478"/>
            <a:ext cx="5090276" cy="1107432"/>
          </a:xfrm>
          <a:prstGeom prst="rect">
            <a:avLst/>
          </a:prstGeom>
        </p:spPr>
      </p:pic>
    </p:spTree>
    <p:extLst>
      <p:ext uri="{BB962C8B-B14F-4D97-AF65-F5344CB8AC3E}">
        <p14:creationId xmlns:p14="http://schemas.microsoft.com/office/powerpoint/2010/main" val="308336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339E-D406-4255-8C97-963924A3B9E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Variational Autoencoders</a:t>
            </a:r>
          </a:p>
        </p:txBody>
      </p:sp>
      <p:sp>
        <p:nvSpPr>
          <p:cNvPr id="3" name="Content Placeholder 2">
            <a:extLst>
              <a:ext uri="{FF2B5EF4-FFF2-40B4-BE49-F238E27FC236}">
                <a16:creationId xmlns:a16="http://schemas.microsoft.com/office/drawing/2014/main" id="{8AD7FF77-E223-4CA8-8331-B24E96353B08}"/>
              </a:ext>
            </a:extLst>
          </p:cNvPr>
          <p:cNvSpPr>
            <a:spLocks noGrp="1"/>
          </p:cNvSpPr>
          <p:nvPr>
            <p:ph idx="1"/>
          </p:nvPr>
        </p:nvSpPr>
        <p:spPr>
          <a:xfrm>
            <a:off x="838200" y="1825625"/>
            <a:ext cx="5952693" cy="4351338"/>
          </a:xfrm>
        </p:spPr>
        <p:txBody>
          <a:bodyPr/>
          <a:lstStyle/>
          <a:p>
            <a:r>
              <a:rPr lang="en-US" dirty="0"/>
              <a:t>Most generative models (including GAN) can generate </a:t>
            </a:r>
            <a:r>
              <a:rPr lang="en-US" i="1" dirty="0"/>
              <a:t>random</a:t>
            </a:r>
            <a:r>
              <a:rPr lang="en-US" dirty="0"/>
              <a:t> output.</a:t>
            </a:r>
          </a:p>
          <a:p>
            <a:r>
              <a:rPr lang="en-US" dirty="0"/>
              <a:t>Ideally, we want to have </a:t>
            </a:r>
            <a:r>
              <a:rPr lang="en-US" i="1" dirty="0"/>
              <a:t>a few factors</a:t>
            </a:r>
            <a:r>
              <a:rPr lang="en-US" dirty="0"/>
              <a:t> to control when generating new samples.</a:t>
            </a:r>
          </a:p>
        </p:txBody>
      </p:sp>
      <p:sp>
        <p:nvSpPr>
          <p:cNvPr id="11" name="TextBox 10">
            <a:extLst>
              <a:ext uri="{FF2B5EF4-FFF2-40B4-BE49-F238E27FC236}">
                <a16:creationId xmlns:a16="http://schemas.microsoft.com/office/drawing/2014/main" id="{E824FC65-1CFD-4274-88A9-C307B49149E3}"/>
              </a:ext>
            </a:extLst>
          </p:cNvPr>
          <p:cNvSpPr txBox="1"/>
          <p:nvPr/>
        </p:nvSpPr>
        <p:spPr>
          <a:xfrm>
            <a:off x="5793798" y="6492875"/>
            <a:ext cx="6094268" cy="276999"/>
          </a:xfrm>
          <a:prstGeom prst="rect">
            <a:avLst/>
          </a:prstGeom>
          <a:noFill/>
        </p:spPr>
        <p:txBody>
          <a:bodyPr wrap="square">
            <a:spAutoFit/>
          </a:bodyPr>
          <a:lstStyle/>
          <a:p>
            <a:r>
              <a:rPr lang="en-US" sz="1200" dirty="0"/>
              <a:t>https://towardsdatascience.com/understanding-variational-autoencoders-vaes-f70510919f73</a:t>
            </a:r>
          </a:p>
        </p:txBody>
      </p:sp>
      <p:sp>
        <p:nvSpPr>
          <p:cNvPr id="17" name="TextBox 16">
            <a:extLst>
              <a:ext uri="{FF2B5EF4-FFF2-40B4-BE49-F238E27FC236}">
                <a16:creationId xmlns:a16="http://schemas.microsoft.com/office/drawing/2014/main" id="{CA7D16B4-DAB3-4EA7-BE2E-9C95D6C20740}"/>
              </a:ext>
            </a:extLst>
          </p:cNvPr>
          <p:cNvSpPr txBox="1"/>
          <p:nvPr/>
        </p:nvSpPr>
        <p:spPr>
          <a:xfrm>
            <a:off x="5793798" y="6257440"/>
            <a:ext cx="6398202" cy="276999"/>
          </a:xfrm>
          <a:prstGeom prst="rect">
            <a:avLst/>
          </a:prstGeom>
          <a:noFill/>
        </p:spPr>
        <p:txBody>
          <a:bodyPr wrap="square">
            <a:spAutoFit/>
          </a:bodyPr>
          <a:lstStyle/>
          <a:p>
            <a:r>
              <a:rPr lang="en-US" sz="1200" dirty="0"/>
              <a:t>https://towardsdatascience.com/intuitively-understanding-variational-autoencoders-1bfe67eb5daf</a:t>
            </a:r>
          </a:p>
        </p:txBody>
      </p:sp>
      <p:pic>
        <p:nvPicPr>
          <p:cNvPr id="2052" name="Picture 4" descr="Image for post">
            <a:extLst>
              <a:ext uri="{FF2B5EF4-FFF2-40B4-BE49-F238E27FC236}">
                <a16:creationId xmlns:a16="http://schemas.microsoft.com/office/drawing/2014/main" id="{10DA3E4B-A8D5-449C-9800-E0DEBC1E0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893" y="1690688"/>
            <a:ext cx="4710545" cy="4453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998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339E-D406-4255-8C97-963924A3B9E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Problems of Generating with Autoencoders</a:t>
            </a:r>
          </a:p>
        </p:txBody>
      </p:sp>
      <p:sp>
        <p:nvSpPr>
          <p:cNvPr id="3" name="Content Placeholder 2">
            <a:extLst>
              <a:ext uri="{FF2B5EF4-FFF2-40B4-BE49-F238E27FC236}">
                <a16:creationId xmlns:a16="http://schemas.microsoft.com/office/drawing/2014/main" id="{8AD7FF77-E223-4CA8-8331-B24E96353B08}"/>
              </a:ext>
            </a:extLst>
          </p:cNvPr>
          <p:cNvSpPr>
            <a:spLocks noGrp="1"/>
          </p:cNvSpPr>
          <p:nvPr>
            <p:ph idx="1"/>
          </p:nvPr>
        </p:nvSpPr>
        <p:spPr>
          <a:xfrm>
            <a:off x="838200" y="1825625"/>
            <a:ext cx="6245506" cy="4351338"/>
          </a:xfrm>
        </p:spPr>
        <p:txBody>
          <a:bodyPr/>
          <a:lstStyle/>
          <a:p>
            <a:r>
              <a:rPr lang="en-US" dirty="0"/>
              <a:t>The fundamental problem with autoencoders, for generation, is that the latent space they convert their inputs to and where their </a:t>
            </a:r>
            <a:r>
              <a:rPr lang="en-US" i="1" dirty="0"/>
              <a:t>encoded vectors lie, may not be continuous, or allow easy interpolation</a:t>
            </a:r>
            <a:r>
              <a:rPr lang="en-US" dirty="0"/>
              <a:t>.</a:t>
            </a:r>
          </a:p>
          <a:p>
            <a:r>
              <a:rPr lang="en-US" dirty="0"/>
              <a:t>The encoded space is fine for </a:t>
            </a:r>
            <a:r>
              <a:rPr lang="en-US" i="1" dirty="0"/>
              <a:t>reproducing</a:t>
            </a:r>
            <a:r>
              <a:rPr lang="en-US" dirty="0"/>
              <a:t> raw data, but not comprehensive for </a:t>
            </a:r>
            <a:r>
              <a:rPr lang="en-US" i="1" dirty="0"/>
              <a:t>generating</a:t>
            </a:r>
            <a:r>
              <a:rPr lang="en-US" dirty="0"/>
              <a:t> new data.</a:t>
            </a:r>
          </a:p>
        </p:txBody>
      </p:sp>
      <p:pic>
        <p:nvPicPr>
          <p:cNvPr id="3076" name="Picture 4" descr="Image for post">
            <a:extLst>
              <a:ext uri="{FF2B5EF4-FFF2-40B4-BE49-F238E27FC236}">
                <a16:creationId xmlns:a16="http://schemas.microsoft.com/office/drawing/2014/main" id="{A0E2E019-5B05-4FCF-AC57-F3E04E54C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2810" y="1690688"/>
            <a:ext cx="3980990" cy="433131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B4DCD66-5B77-4847-9A93-3B4707453ABF}"/>
              </a:ext>
            </a:extLst>
          </p:cNvPr>
          <p:cNvSpPr txBox="1"/>
          <p:nvPr/>
        </p:nvSpPr>
        <p:spPr>
          <a:xfrm>
            <a:off x="7317130" y="5888108"/>
            <a:ext cx="4036670" cy="369332"/>
          </a:xfrm>
          <a:prstGeom prst="rect">
            <a:avLst/>
          </a:prstGeom>
          <a:noFill/>
        </p:spPr>
        <p:txBody>
          <a:bodyPr wrap="square">
            <a:spAutoFit/>
          </a:bodyPr>
          <a:lstStyle/>
          <a:p>
            <a:r>
              <a:rPr lang="en-US" b="0" i="0" dirty="0">
                <a:solidFill>
                  <a:srgbClr val="757575"/>
                </a:solidFill>
                <a:effectLst/>
                <a:latin typeface="sohne"/>
              </a:rPr>
              <a:t>Optimizing purely for reconstruction loss</a:t>
            </a:r>
            <a:endParaRPr lang="en-US" dirty="0"/>
          </a:p>
        </p:txBody>
      </p:sp>
    </p:spTree>
    <p:extLst>
      <p:ext uri="{BB962C8B-B14F-4D97-AF65-F5344CB8AC3E}">
        <p14:creationId xmlns:p14="http://schemas.microsoft.com/office/powerpoint/2010/main" val="2272355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339E-D406-4255-8C97-963924A3B9E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Variational Autoencoders (VAE)</a:t>
            </a:r>
          </a:p>
        </p:txBody>
      </p:sp>
      <p:sp>
        <p:nvSpPr>
          <p:cNvPr id="3" name="Content Placeholder 2">
            <a:extLst>
              <a:ext uri="{FF2B5EF4-FFF2-40B4-BE49-F238E27FC236}">
                <a16:creationId xmlns:a16="http://schemas.microsoft.com/office/drawing/2014/main" id="{8AD7FF77-E223-4CA8-8331-B24E96353B08}"/>
              </a:ext>
            </a:extLst>
          </p:cNvPr>
          <p:cNvSpPr>
            <a:spLocks noGrp="1"/>
          </p:cNvSpPr>
          <p:nvPr>
            <p:ph idx="1"/>
          </p:nvPr>
        </p:nvSpPr>
        <p:spPr>
          <a:xfrm>
            <a:off x="838200" y="1825625"/>
            <a:ext cx="4955598" cy="4351338"/>
          </a:xfrm>
        </p:spPr>
        <p:txBody>
          <a:bodyPr/>
          <a:lstStyle/>
          <a:p>
            <a:r>
              <a:rPr lang="en-US" dirty="0"/>
              <a:t>VAE provide a latent space that are continuous by-design and allowing easy random sampling and interpretation.</a:t>
            </a:r>
          </a:p>
          <a:p>
            <a:r>
              <a:rPr lang="en-US" dirty="0"/>
              <a:t>Instead of outputting an encoding vector of size n, outputting two vectors of size n: </a:t>
            </a:r>
            <a:r>
              <a:rPr lang="en-US" i="1" dirty="0"/>
              <a:t>a vector of means, μ</a:t>
            </a:r>
            <a:r>
              <a:rPr lang="en-US" dirty="0"/>
              <a:t>, and </a:t>
            </a:r>
            <a:r>
              <a:rPr lang="en-US" i="1" dirty="0"/>
              <a:t>another vector of standard deviations, σ</a:t>
            </a:r>
            <a:r>
              <a:rPr lang="en-US" dirty="0"/>
              <a:t>.</a:t>
            </a:r>
          </a:p>
        </p:txBody>
      </p:sp>
      <p:sp>
        <p:nvSpPr>
          <p:cNvPr id="11" name="TextBox 10">
            <a:extLst>
              <a:ext uri="{FF2B5EF4-FFF2-40B4-BE49-F238E27FC236}">
                <a16:creationId xmlns:a16="http://schemas.microsoft.com/office/drawing/2014/main" id="{E824FC65-1CFD-4274-88A9-C307B49149E3}"/>
              </a:ext>
            </a:extLst>
          </p:cNvPr>
          <p:cNvSpPr txBox="1"/>
          <p:nvPr/>
        </p:nvSpPr>
        <p:spPr>
          <a:xfrm>
            <a:off x="5793798" y="6492875"/>
            <a:ext cx="6094268" cy="276999"/>
          </a:xfrm>
          <a:prstGeom prst="rect">
            <a:avLst/>
          </a:prstGeom>
          <a:noFill/>
        </p:spPr>
        <p:txBody>
          <a:bodyPr wrap="square">
            <a:spAutoFit/>
          </a:bodyPr>
          <a:lstStyle/>
          <a:p>
            <a:r>
              <a:rPr lang="en-US" sz="1200" dirty="0"/>
              <a:t>https://towardsdatascience.com/understanding-variational-autoencoders-vaes-f70510919f73</a:t>
            </a:r>
          </a:p>
        </p:txBody>
      </p:sp>
      <p:pic>
        <p:nvPicPr>
          <p:cNvPr id="2050" name="Picture 2" descr="Image for post">
            <a:extLst>
              <a:ext uri="{FF2B5EF4-FFF2-40B4-BE49-F238E27FC236}">
                <a16:creationId xmlns:a16="http://schemas.microsoft.com/office/drawing/2014/main" id="{D406D83A-9D53-47F6-AA66-F5A9F4FD4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031" y="3813464"/>
            <a:ext cx="5982061" cy="19044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A7D16B4-DAB3-4EA7-BE2E-9C95D6C20740}"/>
              </a:ext>
            </a:extLst>
          </p:cNvPr>
          <p:cNvSpPr txBox="1"/>
          <p:nvPr/>
        </p:nvSpPr>
        <p:spPr>
          <a:xfrm>
            <a:off x="5793798" y="6257440"/>
            <a:ext cx="6398202" cy="276999"/>
          </a:xfrm>
          <a:prstGeom prst="rect">
            <a:avLst/>
          </a:prstGeom>
          <a:noFill/>
        </p:spPr>
        <p:txBody>
          <a:bodyPr wrap="square">
            <a:spAutoFit/>
          </a:bodyPr>
          <a:lstStyle/>
          <a:p>
            <a:r>
              <a:rPr lang="en-US" sz="1200" dirty="0"/>
              <a:t>https://towardsdatascience.com/intuitively-understanding-variational-autoencoders-1bfe67eb5daf</a:t>
            </a:r>
          </a:p>
        </p:txBody>
      </p:sp>
      <p:pic>
        <p:nvPicPr>
          <p:cNvPr id="3074" name="Picture 2" descr="Image for post">
            <a:extLst>
              <a:ext uri="{FF2B5EF4-FFF2-40B4-BE49-F238E27FC236}">
                <a16:creationId xmlns:a16="http://schemas.microsoft.com/office/drawing/2014/main" id="{3EB3B99F-94C6-4AAA-9DC8-E220A4D0E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030" y="1935538"/>
            <a:ext cx="5994397" cy="14934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2B89E8-2B82-49E7-A65B-4C62F4936962}"/>
              </a:ext>
            </a:extLst>
          </p:cNvPr>
          <p:cNvSpPr/>
          <p:nvPr/>
        </p:nvSpPr>
        <p:spPr>
          <a:xfrm>
            <a:off x="8477250" y="3935588"/>
            <a:ext cx="781050" cy="163393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908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56B5-800E-4E5A-B197-7E10290EA4D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Latent Space of VAE</a:t>
            </a:r>
          </a:p>
        </p:txBody>
      </p:sp>
      <p:pic>
        <p:nvPicPr>
          <p:cNvPr id="1028" name="Picture 4" descr="Image for post">
            <a:extLst>
              <a:ext uri="{FF2B5EF4-FFF2-40B4-BE49-F238E27FC236}">
                <a16:creationId xmlns:a16="http://schemas.microsoft.com/office/drawing/2014/main" id="{0551735C-6381-4CBA-B7EF-D1542200A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299" y="2077060"/>
            <a:ext cx="6761018" cy="3787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87F7922-67D9-4539-BF1C-B1ECDED81203}"/>
              </a:ext>
            </a:extLst>
          </p:cNvPr>
          <p:cNvPicPr>
            <a:picLocks noChangeAspect="1"/>
          </p:cNvPicPr>
          <p:nvPr/>
        </p:nvPicPr>
        <p:blipFill rotWithShape="1">
          <a:blip r:embed="rId3"/>
          <a:srcRect r="-464"/>
          <a:stretch/>
        </p:blipFill>
        <p:spPr>
          <a:xfrm>
            <a:off x="838200" y="2077060"/>
            <a:ext cx="4024970" cy="2147699"/>
          </a:xfrm>
          <a:prstGeom prst="rect">
            <a:avLst/>
          </a:prstGeom>
        </p:spPr>
      </p:pic>
    </p:spTree>
    <p:extLst>
      <p:ext uri="{BB962C8B-B14F-4D97-AF65-F5344CB8AC3E}">
        <p14:creationId xmlns:p14="http://schemas.microsoft.com/office/powerpoint/2010/main" val="3465873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56B5-800E-4E5A-B197-7E10290EA4D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Loss Function of VAE</a:t>
            </a:r>
          </a:p>
        </p:txBody>
      </p:sp>
      <p:pic>
        <p:nvPicPr>
          <p:cNvPr id="2050" name="Picture 2" descr="Image for post">
            <a:extLst>
              <a:ext uri="{FF2B5EF4-FFF2-40B4-BE49-F238E27FC236}">
                <a16:creationId xmlns:a16="http://schemas.microsoft.com/office/drawing/2014/main" id="{389CA311-82C9-4482-85B5-3F915E408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708" y="1730674"/>
            <a:ext cx="3884901" cy="41250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or post">
            <a:extLst>
              <a:ext uri="{FF2B5EF4-FFF2-40B4-BE49-F238E27FC236}">
                <a16:creationId xmlns:a16="http://schemas.microsoft.com/office/drawing/2014/main" id="{BB44842F-5B3E-4D44-87CD-39F9248E5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633" y="1690688"/>
            <a:ext cx="3838533" cy="41250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398F21-B7AF-489C-8079-F1D907C4FBEB}"/>
              </a:ext>
            </a:extLst>
          </p:cNvPr>
          <p:cNvSpPr txBox="1"/>
          <p:nvPr/>
        </p:nvSpPr>
        <p:spPr>
          <a:xfrm>
            <a:off x="1170708" y="5894016"/>
            <a:ext cx="3884902" cy="338554"/>
          </a:xfrm>
          <a:prstGeom prst="rect">
            <a:avLst/>
          </a:prstGeom>
          <a:noFill/>
        </p:spPr>
        <p:txBody>
          <a:bodyPr wrap="square">
            <a:spAutoFit/>
          </a:bodyPr>
          <a:lstStyle/>
          <a:p>
            <a:r>
              <a:rPr lang="en-US" sz="1600" b="0" i="0" dirty="0">
                <a:solidFill>
                  <a:srgbClr val="757575"/>
                </a:solidFill>
                <a:effectLst/>
                <a:latin typeface="sohne"/>
              </a:rPr>
              <a:t>Optimizing using pure KL divergence loss</a:t>
            </a:r>
            <a:endParaRPr lang="en-US" sz="1600" dirty="0"/>
          </a:p>
        </p:txBody>
      </p:sp>
      <p:sp>
        <p:nvSpPr>
          <p:cNvPr id="10" name="TextBox 9">
            <a:extLst>
              <a:ext uri="{FF2B5EF4-FFF2-40B4-BE49-F238E27FC236}">
                <a16:creationId xmlns:a16="http://schemas.microsoft.com/office/drawing/2014/main" id="{A95A9FC2-09CA-42DE-96AB-172D5402F023}"/>
              </a:ext>
            </a:extLst>
          </p:cNvPr>
          <p:cNvSpPr txBox="1"/>
          <p:nvPr/>
        </p:nvSpPr>
        <p:spPr>
          <a:xfrm>
            <a:off x="6899173" y="5815768"/>
            <a:ext cx="3838533" cy="584775"/>
          </a:xfrm>
          <a:prstGeom prst="rect">
            <a:avLst/>
          </a:prstGeom>
          <a:noFill/>
        </p:spPr>
        <p:txBody>
          <a:bodyPr wrap="square">
            <a:spAutoFit/>
          </a:bodyPr>
          <a:lstStyle/>
          <a:p>
            <a:r>
              <a:rPr lang="en-US" sz="1600" b="0" i="0" dirty="0">
                <a:solidFill>
                  <a:srgbClr val="757575"/>
                </a:solidFill>
                <a:effectLst/>
                <a:latin typeface="sohne"/>
              </a:rPr>
              <a:t>Optimizing using both reconstruction loss and KL divergence loss</a:t>
            </a:r>
            <a:endParaRPr lang="en-US" sz="1600" dirty="0"/>
          </a:p>
        </p:txBody>
      </p:sp>
      <p:pic>
        <p:nvPicPr>
          <p:cNvPr id="2054" name="Picture 6" descr="Image for post">
            <a:extLst>
              <a:ext uri="{FF2B5EF4-FFF2-40B4-BE49-F238E27FC236}">
                <a16:creationId xmlns:a16="http://schemas.microsoft.com/office/drawing/2014/main" id="{7ED471E6-466F-4F5F-AFB7-7A27BE058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172" y="5894016"/>
            <a:ext cx="1504709" cy="46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62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B268-9987-4948-98F6-2A7E5B79ED7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Outline</a:t>
            </a:r>
          </a:p>
        </p:txBody>
      </p:sp>
      <p:sp>
        <p:nvSpPr>
          <p:cNvPr id="3" name="Content Placeholder 2">
            <a:extLst>
              <a:ext uri="{FF2B5EF4-FFF2-40B4-BE49-F238E27FC236}">
                <a16:creationId xmlns:a16="http://schemas.microsoft.com/office/drawing/2014/main" id="{890EC1DE-3E6D-4BE3-B694-5C32E6296B3A}"/>
              </a:ext>
            </a:extLst>
          </p:cNvPr>
          <p:cNvSpPr>
            <a:spLocks noGrp="1"/>
          </p:cNvSpPr>
          <p:nvPr>
            <p:ph idx="1"/>
          </p:nvPr>
        </p:nvSpPr>
        <p:spPr/>
        <p:txBody>
          <a:bodyPr>
            <a:normAutofit/>
          </a:bodyPr>
          <a:lstStyle/>
          <a:p>
            <a:r>
              <a:rPr lang="en-US" sz="3200" dirty="0"/>
              <a:t>What is Autoencoder?</a:t>
            </a:r>
          </a:p>
          <a:p>
            <a:r>
              <a:rPr lang="en-US" sz="3200" dirty="0"/>
              <a:t>Simple Autoencoder</a:t>
            </a:r>
          </a:p>
          <a:p>
            <a:r>
              <a:rPr lang="en-US" sz="3200" dirty="0"/>
              <a:t>Deep Autoencoder</a:t>
            </a:r>
          </a:p>
          <a:p>
            <a:r>
              <a:rPr lang="en-US" sz="3200" dirty="0"/>
              <a:t>Convolutional Autoencoder</a:t>
            </a:r>
          </a:p>
          <a:p>
            <a:r>
              <a:rPr lang="en-US" sz="3200" b="1" dirty="0"/>
              <a:t>Denoising Autoencoder</a:t>
            </a:r>
          </a:p>
          <a:p>
            <a:r>
              <a:rPr lang="en-US" sz="3200" b="1" dirty="0"/>
              <a:t>Variational Autoencoder</a:t>
            </a:r>
          </a:p>
        </p:txBody>
      </p:sp>
      <p:pic>
        <p:nvPicPr>
          <p:cNvPr id="2054" name="Picture 6" descr="Applied Deep Learning - Part 3: Autoencoders | by Arden Dertat | Towards  Data Science">
            <a:extLst>
              <a:ext uri="{FF2B5EF4-FFF2-40B4-BE49-F238E27FC236}">
                <a16:creationId xmlns:a16="http://schemas.microsoft.com/office/drawing/2014/main" id="{79ABA976-9179-4CE1-A377-1950EA41B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568568"/>
            <a:ext cx="5501833" cy="11469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n Intuitive Explanation of Variational Autoencoders (VAEs Part 1) |  Machine Learning Explained">
            <a:extLst>
              <a:ext uri="{FF2B5EF4-FFF2-40B4-BE49-F238E27FC236}">
                <a16:creationId xmlns:a16="http://schemas.microsoft.com/office/drawing/2014/main" id="{22E2A8C6-DB38-4DA5-85DF-26B1031CB7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38" b="18651"/>
          <a:stretch/>
        </p:blipFill>
        <p:spPr bwMode="auto">
          <a:xfrm>
            <a:off x="6096000" y="4782968"/>
            <a:ext cx="5501833" cy="16568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5288CB0A-D236-46C1-A731-B4CB22F14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840699"/>
            <a:ext cx="5501832" cy="244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574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56B5-800E-4E5A-B197-7E10290EA4D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Vector Arithmetic in VAE Latent Space</a:t>
            </a:r>
          </a:p>
        </p:txBody>
      </p:sp>
      <p:pic>
        <p:nvPicPr>
          <p:cNvPr id="3074" name="Picture 2" descr="Image for post">
            <a:extLst>
              <a:ext uri="{FF2B5EF4-FFF2-40B4-BE49-F238E27FC236}">
                <a16:creationId xmlns:a16="http://schemas.microsoft.com/office/drawing/2014/main" id="{8512B83C-B41F-4E63-9428-8B3C9974F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706726"/>
            <a:ext cx="5001489" cy="34445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for post">
            <a:extLst>
              <a:ext uri="{FF2B5EF4-FFF2-40B4-BE49-F238E27FC236}">
                <a16:creationId xmlns:a16="http://schemas.microsoft.com/office/drawing/2014/main" id="{0838A046-9CF1-4A8C-A124-D03E1CC48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2309" y="2060020"/>
            <a:ext cx="5001489" cy="32393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C2E215A-34C4-4B74-B69A-553F8035A0DC}"/>
              </a:ext>
            </a:extLst>
          </p:cNvPr>
          <p:cNvSpPr txBox="1"/>
          <p:nvPr/>
        </p:nvSpPr>
        <p:spPr>
          <a:xfrm>
            <a:off x="838199" y="1706726"/>
            <a:ext cx="5001489" cy="36933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b="1" i="0" dirty="0">
                <a:solidFill>
                  <a:srgbClr val="757575"/>
                </a:solidFill>
                <a:latin typeface="sohne"/>
              </a:rPr>
              <a:t>Interpolating between samples</a:t>
            </a:r>
            <a:endParaRPr lang="en-US" b="1" dirty="0"/>
          </a:p>
        </p:txBody>
      </p:sp>
      <p:sp>
        <p:nvSpPr>
          <p:cNvPr id="13" name="TextBox 12">
            <a:extLst>
              <a:ext uri="{FF2B5EF4-FFF2-40B4-BE49-F238E27FC236}">
                <a16:creationId xmlns:a16="http://schemas.microsoft.com/office/drawing/2014/main" id="{A30A8C47-0BE3-4A2E-95EB-B0E536DFD58C}"/>
              </a:ext>
            </a:extLst>
          </p:cNvPr>
          <p:cNvSpPr txBox="1"/>
          <p:nvPr/>
        </p:nvSpPr>
        <p:spPr>
          <a:xfrm>
            <a:off x="6352308" y="1690688"/>
            <a:ext cx="5001489" cy="36933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b="1" i="0" dirty="0">
                <a:solidFill>
                  <a:srgbClr val="757575"/>
                </a:solidFill>
                <a:latin typeface="sohne"/>
              </a:rPr>
              <a:t>Adding new features to samples</a:t>
            </a:r>
            <a:endParaRPr lang="en-US" b="1" dirty="0"/>
          </a:p>
        </p:txBody>
      </p:sp>
      <p:sp>
        <p:nvSpPr>
          <p:cNvPr id="15" name="TextBox 14">
            <a:extLst>
              <a:ext uri="{FF2B5EF4-FFF2-40B4-BE49-F238E27FC236}">
                <a16:creationId xmlns:a16="http://schemas.microsoft.com/office/drawing/2014/main" id="{25947390-369D-406D-B120-88DE19FB6B55}"/>
              </a:ext>
            </a:extLst>
          </p:cNvPr>
          <p:cNvSpPr txBox="1"/>
          <p:nvPr/>
        </p:nvSpPr>
        <p:spPr>
          <a:xfrm>
            <a:off x="838199" y="4920441"/>
            <a:ext cx="5001489" cy="1077218"/>
          </a:xfrm>
          <a:prstGeom prst="rect">
            <a:avLst/>
          </a:prstGeom>
          <a:noFill/>
        </p:spPr>
        <p:txBody>
          <a:bodyPr wrap="square">
            <a:spAutoFit/>
          </a:bodyPr>
          <a:lstStyle/>
          <a:p>
            <a:r>
              <a:rPr lang="en-US" sz="1600" b="0" i="0" dirty="0">
                <a:solidFill>
                  <a:srgbClr val="292929"/>
                </a:solidFill>
                <a:effectLst/>
                <a:latin typeface="charter"/>
              </a:rPr>
              <a:t>For example, if you wish to generate a new sample halfway between two samples, just find the difference between their mean (</a:t>
            </a:r>
            <a:r>
              <a:rPr lang="en-US" sz="1600" b="1" i="0" dirty="0">
                <a:solidFill>
                  <a:srgbClr val="292929"/>
                </a:solidFill>
                <a:effectLst/>
                <a:latin typeface="charter"/>
              </a:rPr>
              <a:t>μ</a:t>
            </a:r>
            <a:r>
              <a:rPr lang="en-US" sz="1600" b="0" i="0" dirty="0">
                <a:solidFill>
                  <a:srgbClr val="292929"/>
                </a:solidFill>
                <a:effectLst/>
                <a:latin typeface="charter"/>
              </a:rPr>
              <a:t>) vectors, and add half the difference to the original, and then simply decode it.</a:t>
            </a:r>
            <a:endParaRPr lang="en-US" sz="1600" dirty="0"/>
          </a:p>
        </p:txBody>
      </p:sp>
      <p:sp>
        <p:nvSpPr>
          <p:cNvPr id="17" name="TextBox 16">
            <a:extLst>
              <a:ext uri="{FF2B5EF4-FFF2-40B4-BE49-F238E27FC236}">
                <a16:creationId xmlns:a16="http://schemas.microsoft.com/office/drawing/2014/main" id="{E5ED2076-8CC8-49A2-909B-A2945A6E7E43}"/>
              </a:ext>
            </a:extLst>
          </p:cNvPr>
          <p:cNvSpPr txBox="1"/>
          <p:nvPr/>
        </p:nvSpPr>
        <p:spPr>
          <a:xfrm>
            <a:off x="6352307" y="5167312"/>
            <a:ext cx="5001489" cy="1323439"/>
          </a:xfrm>
          <a:prstGeom prst="rect">
            <a:avLst/>
          </a:prstGeom>
          <a:noFill/>
        </p:spPr>
        <p:txBody>
          <a:bodyPr wrap="square">
            <a:spAutoFit/>
          </a:bodyPr>
          <a:lstStyle/>
          <a:p>
            <a:r>
              <a:rPr lang="en-US" sz="1600" b="0" i="0" dirty="0">
                <a:solidFill>
                  <a:srgbClr val="292929"/>
                </a:solidFill>
                <a:effectLst/>
                <a:latin typeface="charter"/>
              </a:rPr>
              <a:t>For generating</a:t>
            </a:r>
            <a:r>
              <a:rPr lang="en-US" sz="1600" b="0" i="1" dirty="0">
                <a:solidFill>
                  <a:srgbClr val="292929"/>
                </a:solidFill>
                <a:effectLst/>
                <a:latin typeface="charter"/>
              </a:rPr>
              <a:t> specific features</a:t>
            </a:r>
            <a:r>
              <a:rPr lang="en-US" sz="1600" b="0" i="0" dirty="0">
                <a:solidFill>
                  <a:srgbClr val="292929"/>
                </a:solidFill>
                <a:effectLst/>
                <a:latin typeface="charter"/>
              </a:rPr>
              <a:t>, such as generating glasses on a face. Find two samples, one with glasses, one without, obtain their encoded vectors from the encoder, and save the difference. Add this new “glasses” vector to any other face image, and decode it.</a:t>
            </a:r>
            <a:endParaRPr lang="en-US" sz="1600" dirty="0"/>
          </a:p>
        </p:txBody>
      </p:sp>
    </p:spTree>
    <p:extLst>
      <p:ext uri="{BB962C8B-B14F-4D97-AF65-F5344CB8AC3E}">
        <p14:creationId xmlns:p14="http://schemas.microsoft.com/office/powerpoint/2010/main" val="4173266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96022449-9A64-4338-AEFB-F0BAE7700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70" y="1446835"/>
            <a:ext cx="6333667" cy="5278056"/>
          </a:xfrm>
          <a:prstGeom prst="rect">
            <a:avLst/>
          </a:prstGeom>
        </p:spPr>
      </p:pic>
      <p:sp>
        <p:nvSpPr>
          <p:cNvPr id="2" name="Title 1">
            <a:extLst>
              <a:ext uri="{FF2B5EF4-FFF2-40B4-BE49-F238E27FC236}">
                <a16:creationId xmlns:a16="http://schemas.microsoft.com/office/drawing/2014/main" id="{F23E56B5-800E-4E5A-B197-7E10290EA4D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VAE for MINST</a:t>
            </a:r>
          </a:p>
        </p:txBody>
      </p:sp>
      <p:pic>
        <p:nvPicPr>
          <p:cNvPr id="4" name="Picture 3" descr="A picture containing background pattern&#10;&#10;Description automatically generated">
            <a:extLst>
              <a:ext uri="{FF2B5EF4-FFF2-40B4-BE49-F238E27FC236}">
                <a16:creationId xmlns:a16="http://schemas.microsoft.com/office/drawing/2014/main" id="{5938E434-CE2A-4AE7-ADC6-8418A84D1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63570"/>
            <a:ext cx="5594430" cy="5594430"/>
          </a:xfrm>
          <a:prstGeom prst="rect">
            <a:avLst/>
          </a:prstGeom>
        </p:spPr>
      </p:pic>
      <p:sp>
        <p:nvSpPr>
          <p:cNvPr id="7" name="TextBox 6">
            <a:extLst>
              <a:ext uri="{FF2B5EF4-FFF2-40B4-BE49-F238E27FC236}">
                <a16:creationId xmlns:a16="http://schemas.microsoft.com/office/drawing/2014/main" id="{CF5A7AF1-EB14-4175-83F0-EB73993B4371}"/>
              </a:ext>
            </a:extLst>
          </p:cNvPr>
          <p:cNvSpPr txBox="1"/>
          <p:nvPr/>
        </p:nvSpPr>
        <p:spPr>
          <a:xfrm>
            <a:off x="1284790" y="1506022"/>
            <a:ext cx="5116009" cy="369332"/>
          </a:xfrm>
          <a:prstGeom prst="rect">
            <a:avLst/>
          </a:prstGeom>
          <a:noFill/>
        </p:spPr>
        <p:txBody>
          <a:bodyPr wrap="square" rtlCol="0">
            <a:spAutoFit/>
          </a:bodyPr>
          <a:lstStyle/>
          <a:p>
            <a:r>
              <a:rPr lang="en-US" dirty="0"/>
              <a:t>Input(28,28) -&gt; Dense(64) -&gt; (z0,sigma0, z1, sigma1)</a:t>
            </a:r>
          </a:p>
        </p:txBody>
      </p:sp>
    </p:spTree>
    <p:extLst>
      <p:ext uri="{BB962C8B-B14F-4D97-AF65-F5344CB8AC3E}">
        <p14:creationId xmlns:p14="http://schemas.microsoft.com/office/powerpoint/2010/main" val="413382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C7A9-608B-4AE8-B712-559B1D2A218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VAE for Face-Generation</a:t>
            </a:r>
            <a:endParaRPr lang="en-US" dirty="0"/>
          </a:p>
        </p:txBody>
      </p:sp>
      <p:pic>
        <p:nvPicPr>
          <p:cNvPr id="4098" name="Picture 2" descr="Image for post">
            <a:extLst>
              <a:ext uri="{FF2B5EF4-FFF2-40B4-BE49-F238E27FC236}">
                <a16:creationId xmlns:a16="http://schemas.microsoft.com/office/drawing/2014/main" id="{B63D40C5-3123-4809-BB37-036AB9D3C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886" y="1690688"/>
            <a:ext cx="8430228" cy="45114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56BB39-B477-4878-937B-0824743CC3A5}"/>
              </a:ext>
            </a:extLst>
          </p:cNvPr>
          <p:cNvSpPr txBox="1"/>
          <p:nvPr/>
        </p:nvSpPr>
        <p:spPr>
          <a:xfrm>
            <a:off x="838200" y="6202176"/>
            <a:ext cx="3328555" cy="369332"/>
          </a:xfrm>
          <a:prstGeom prst="rect">
            <a:avLst/>
          </a:prstGeom>
          <a:noFill/>
        </p:spPr>
        <p:txBody>
          <a:bodyPr wrap="square" rtlCol="0">
            <a:spAutoFit/>
          </a:bodyPr>
          <a:lstStyle/>
          <a:p>
            <a:r>
              <a:rPr lang="en-US" dirty="0"/>
              <a:t>Leveraging convolutional layers.</a:t>
            </a:r>
          </a:p>
        </p:txBody>
      </p:sp>
      <p:sp>
        <p:nvSpPr>
          <p:cNvPr id="8" name="TextBox 7">
            <a:extLst>
              <a:ext uri="{FF2B5EF4-FFF2-40B4-BE49-F238E27FC236}">
                <a16:creationId xmlns:a16="http://schemas.microsoft.com/office/drawing/2014/main" id="{5FD9A99F-ABE0-492C-9F1F-B92515526A2F}"/>
              </a:ext>
            </a:extLst>
          </p:cNvPr>
          <p:cNvSpPr txBox="1"/>
          <p:nvPr/>
        </p:nvSpPr>
        <p:spPr>
          <a:xfrm>
            <a:off x="6850109" y="6202176"/>
            <a:ext cx="4922791" cy="369332"/>
          </a:xfrm>
          <a:prstGeom prst="rect">
            <a:avLst/>
          </a:prstGeom>
          <a:noFill/>
        </p:spPr>
        <p:txBody>
          <a:bodyPr wrap="square">
            <a:spAutoFit/>
          </a:bodyPr>
          <a:lstStyle/>
          <a:p>
            <a:r>
              <a:rPr lang="en-US" b="0" i="0" u="sng" dirty="0">
                <a:effectLst/>
                <a:latin typeface="charter"/>
                <a:hlinkClick r:id="rId3"/>
              </a:rPr>
              <a:t>Deep Feature Consistent Variational Autoencoder</a:t>
            </a:r>
            <a:endParaRPr lang="en-US" dirty="0"/>
          </a:p>
        </p:txBody>
      </p:sp>
    </p:spTree>
    <p:extLst>
      <p:ext uri="{BB962C8B-B14F-4D97-AF65-F5344CB8AC3E}">
        <p14:creationId xmlns:p14="http://schemas.microsoft.com/office/powerpoint/2010/main" val="1899449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C7A9-608B-4AE8-B712-559B1D2A218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VAE for Music-Generation</a:t>
            </a:r>
            <a:endParaRPr lang="en-US" dirty="0"/>
          </a:p>
        </p:txBody>
      </p:sp>
      <p:sp>
        <p:nvSpPr>
          <p:cNvPr id="3" name="TextBox 2">
            <a:extLst>
              <a:ext uri="{FF2B5EF4-FFF2-40B4-BE49-F238E27FC236}">
                <a16:creationId xmlns:a16="http://schemas.microsoft.com/office/drawing/2014/main" id="{FEF156C4-CA95-4ED0-856A-CAECBCFCF8FB}"/>
              </a:ext>
            </a:extLst>
          </p:cNvPr>
          <p:cNvSpPr txBox="1"/>
          <p:nvPr/>
        </p:nvSpPr>
        <p:spPr>
          <a:xfrm>
            <a:off x="838200" y="6202176"/>
            <a:ext cx="3328555" cy="369332"/>
          </a:xfrm>
          <a:prstGeom prst="rect">
            <a:avLst/>
          </a:prstGeom>
          <a:noFill/>
        </p:spPr>
        <p:txBody>
          <a:bodyPr wrap="square" rtlCol="0">
            <a:spAutoFit/>
          </a:bodyPr>
          <a:lstStyle/>
          <a:p>
            <a:r>
              <a:rPr lang="en-US" dirty="0"/>
              <a:t>Leveraging LSTM layers.</a:t>
            </a:r>
          </a:p>
        </p:txBody>
      </p:sp>
      <p:pic>
        <p:nvPicPr>
          <p:cNvPr id="6" name="Picture 5">
            <a:extLst>
              <a:ext uri="{FF2B5EF4-FFF2-40B4-BE49-F238E27FC236}">
                <a16:creationId xmlns:a16="http://schemas.microsoft.com/office/drawing/2014/main" id="{F5D4604F-6AE0-44EA-9BFA-F3889DC3397D}"/>
              </a:ext>
            </a:extLst>
          </p:cNvPr>
          <p:cNvPicPr>
            <a:picLocks noChangeAspect="1"/>
          </p:cNvPicPr>
          <p:nvPr/>
        </p:nvPicPr>
        <p:blipFill>
          <a:blip r:embed="rId2"/>
          <a:stretch>
            <a:fillRect/>
          </a:stretch>
        </p:blipFill>
        <p:spPr>
          <a:xfrm>
            <a:off x="4232255" y="1872442"/>
            <a:ext cx="7585983" cy="4511488"/>
          </a:xfrm>
          <a:prstGeom prst="rect">
            <a:avLst/>
          </a:prstGeom>
        </p:spPr>
      </p:pic>
      <p:sp>
        <p:nvSpPr>
          <p:cNvPr id="7" name="TextBox 6">
            <a:extLst>
              <a:ext uri="{FF2B5EF4-FFF2-40B4-BE49-F238E27FC236}">
                <a16:creationId xmlns:a16="http://schemas.microsoft.com/office/drawing/2014/main" id="{FC9903C5-12AA-46CB-BA28-10710661C9FE}"/>
              </a:ext>
            </a:extLst>
          </p:cNvPr>
          <p:cNvSpPr txBox="1"/>
          <p:nvPr/>
        </p:nvSpPr>
        <p:spPr>
          <a:xfrm>
            <a:off x="838200" y="1687776"/>
            <a:ext cx="4746048" cy="369332"/>
          </a:xfrm>
          <a:prstGeom prst="rect">
            <a:avLst/>
          </a:prstGeom>
          <a:noFill/>
        </p:spPr>
        <p:txBody>
          <a:bodyPr wrap="square">
            <a:spAutoFit/>
          </a:bodyPr>
          <a:lstStyle/>
          <a:p>
            <a:r>
              <a:rPr lang="en-US" b="0" i="0" u="sng" dirty="0">
                <a:effectLst/>
                <a:latin typeface="charter"/>
                <a:hlinkClick r:id="rId3"/>
              </a:rPr>
              <a:t>Hierarchical Variational Autoencoders for Music</a:t>
            </a:r>
            <a:endParaRPr lang="en-US" dirty="0"/>
          </a:p>
        </p:txBody>
      </p:sp>
      <p:grpSp>
        <p:nvGrpSpPr>
          <p:cNvPr id="11" name="Group 10">
            <a:extLst>
              <a:ext uri="{FF2B5EF4-FFF2-40B4-BE49-F238E27FC236}">
                <a16:creationId xmlns:a16="http://schemas.microsoft.com/office/drawing/2014/main" id="{E39A3465-8C45-4B77-9290-1E18E3F1410F}"/>
              </a:ext>
            </a:extLst>
          </p:cNvPr>
          <p:cNvGrpSpPr/>
          <p:nvPr/>
        </p:nvGrpSpPr>
        <p:grpSpPr>
          <a:xfrm>
            <a:off x="924637" y="2527686"/>
            <a:ext cx="3979872" cy="2642538"/>
            <a:chOff x="924637" y="2527686"/>
            <a:chExt cx="3307618" cy="2244015"/>
          </a:xfrm>
        </p:grpSpPr>
        <p:sp>
          <p:nvSpPr>
            <p:cNvPr id="10" name="TextBox 9">
              <a:extLst>
                <a:ext uri="{FF2B5EF4-FFF2-40B4-BE49-F238E27FC236}">
                  <a16:creationId xmlns:a16="http://schemas.microsoft.com/office/drawing/2014/main" id="{8B2B1122-29C5-4551-B689-83A615CEC065}"/>
                </a:ext>
              </a:extLst>
            </p:cNvPr>
            <p:cNvSpPr txBox="1"/>
            <p:nvPr/>
          </p:nvSpPr>
          <p:spPr>
            <a:xfrm>
              <a:off x="924637" y="4402369"/>
              <a:ext cx="3221182" cy="369332"/>
            </a:xfrm>
            <a:prstGeom prst="rect">
              <a:avLst/>
            </a:prstGeom>
            <a:noFill/>
          </p:spPr>
          <p:txBody>
            <a:bodyPr wrap="square">
              <a:spAutoFit/>
            </a:bodyPr>
            <a:lstStyle/>
            <a:p>
              <a:r>
                <a:rPr lang="en-US" dirty="0"/>
                <a:t>https://youtu.be/Ir_AFDKOc-I</a:t>
              </a:r>
            </a:p>
          </p:txBody>
        </p:sp>
        <p:pic>
          <p:nvPicPr>
            <p:cNvPr id="9" name="Picture 8">
              <a:extLst>
                <a:ext uri="{FF2B5EF4-FFF2-40B4-BE49-F238E27FC236}">
                  <a16:creationId xmlns:a16="http://schemas.microsoft.com/office/drawing/2014/main" id="{8E265102-F420-4029-B517-280802ED6E62}"/>
                </a:ext>
              </a:extLst>
            </p:cNvPr>
            <p:cNvPicPr>
              <a:picLocks noChangeAspect="1"/>
            </p:cNvPicPr>
            <p:nvPr/>
          </p:nvPicPr>
          <p:blipFill>
            <a:blip r:embed="rId4"/>
            <a:stretch>
              <a:fillRect/>
            </a:stretch>
          </p:blipFill>
          <p:spPr>
            <a:xfrm>
              <a:off x="928698" y="2527686"/>
              <a:ext cx="3303557" cy="1874683"/>
            </a:xfrm>
            <a:prstGeom prst="rect">
              <a:avLst/>
            </a:prstGeom>
          </p:spPr>
        </p:pic>
      </p:grpSp>
    </p:spTree>
    <p:extLst>
      <p:ext uri="{BB962C8B-B14F-4D97-AF65-F5344CB8AC3E}">
        <p14:creationId xmlns:p14="http://schemas.microsoft.com/office/powerpoint/2010/main" val="1031846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8BA3-0A34-489F-93E2-4F5432AECD6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More on VAE</a:t>
            </a:r>
          </a:p>
        </p:txBody>
      </p:sp>
      <p:sp>
        <p:nvSpPr>
          <p:cNvPr id="3" name="Content Placeholder 2">
            <a:extLst>
              <a:ext uri="{FF2B5EF4-FFF2-40B4-BE49-F238E27FC236}">
                <a16:creationId xmlns:a16="http://schemas.microsoft.com/office/drawing/2014/main" id="{F90AA38C-3E48-42A4-A49C-B5C9A4F2FF07}"/>
              </a:ext>
            </a:extLst>
          </p:cNvPr>
          <p:cNvSpPr>
            <a:spLocks noGrp="1"/>
          </p:cNvSpPr>
          <p:nvPr>
            <p:ph idx="1"/>
          </p:nvPr>
        </p:nvSpPr>
        <p:spPr/>
        <p:txBody>
          <a:bodyPr/>
          <a:lstStyle/>
          <a:p>
            <a:r>
              <a:rPr lang="en-US" b="0" i="0" dirty="0">
                <a:solidFill>
                  <a:srgbClr val="292929"/>
                </a:solidFill>
                <a:effectLst/>
                <a:latin typeface="charter"/>
              </a:rPr>
              <a:t>In deep generative models, two major families stand out and deserve a special attention: Generative Adversarial Networks (</a:t>
            </a:r>
            <a:r>
              <a:rPr lang="en-US" b="1" i="0" dirty="0">
                <a:solidFill>
                  <a:srgbClr val="292929"/>
                </a:solidFill>
                <a:effectLst/>
                <a:latin typeface="charter"/>
              </a:rPr>
              <a:t>GAN</a:t>
            </a:r>
            <a:r>
              <a:rPr lang="en-US" b="0" i="0" dirty="0">
                <a:solidFill>
                  <a:srgbClr val="292929"/>
                </a:solidFill>
                <a:effectLst/>
                <a:latin typeface="charter"/>
              </a:rPr>
              <a:t>s) and Variational Autoencoders (</a:t>
            </a:r>
            <a:r>
              <a:rPr lang="en-US" b="1" i="0" dirty="0">
                <a:solidFill>
                  <a:srgbClr val="292929"/>
                </a:solidFill>
                <a:effectLst/>
                <a:latin typeface="charter"/>
              </a:rPr>
              <a:t>VAE</a:t>
            </a:r>
            <a:r>
              <a:rPr lang="en-US" b="0" i="0" dirty="0">
                <a:solidFill>
                  <a:srgbClr val="292929"/>
                </a:solidFill>
                <a:effectLst/>
                <a:latin typeface="charter"/>
              </a:rPr>
              <a:t>s).</a:t>
            </a:r>
          </a:p>
          <a:p>
            <a:r>
              <a:rPr lang="en-US" dirty="0">
                <a:solidFill>
                  <a:srgbClr val="292929"/>
                </a:solidFill>
                <a:latin typeface="charter"/>
              </a:rPr>
              <a:t>A</a:t>
            </a:r>
            <a:r>
              <a:rPr lang="en-US" b="0" i="0" dirty="0">
                <a:solidFill>
                  <a:srgbClr val="292929"/>
                </a:solidFill>
                <a:effectLst/>
                <a:latin typeface="charter"/>
              </a:rPr>
              <a:t> VAE is an autoencoder whose encodings distribution is </a:t>
            </a:r>
            <a:r>
              <a:rPr lang="en-US" b="1" i="0" dirty="0">
                <a:solidFill>
                  <a:srgbClr val="292929"/>
                </a:solidFill>
                <a:effectLst/>
                <a:latin typeface="charter"/>
              </a:rPr>
              <a:t>regularized</a:t>
            </a:r>
            <a:r>
              <a:rPr lang="en-US" b="0" i="0" dirty="0">
                <a:solidFill>
                  <a:srgbClr val="292929"/>
                </a:solidFill>
                <a:effectLst/>
                <a:latin typeface="charter"/>
              </a:rPr>
              <a:t> during the training in order to ensure that its latent space has good properties allowing us to generate some new data.</a:t>
            </a:r>
          </a:p>
          <a:p>
            <a:r>
              <a:rPr lang="en-US" dirty="0">
                <a:solidFill>
                  <a:srgbClr val="292929"/>
                </a:solidFill>
                <a:latin typeface="charter"/>
              </a:rPr>
              <a:t>T</a:t>
            </a:r>
            <a:r>
              <a:rPr lang="en-US" b="0" i="0" dirty="0">
                <a:solidFill>
                  <a:srgbClr val="292929"/>
                </a:solidFill>
                <a:effectLst/>
                <a:latin typeface="charter"/>
              </a:rPr>
              <a:t>he term “variational” comes from the close relation there is between the regularization and the </a:t>
            </a:r>
            <a:r>
              <a:rPr lang="en-US" b="1" i="0" dirty="0">
                <a:solidFill>
                  <a:srgbClr val="292929"/>
                </a:solidFill>
                <a:effectLst/>
                <a:latin typeface="charter"/>
              </a:rPr>
              <a:t>variational inference</a:t>
            </a:r>
            <a:r>
              <a:rPr lang="en-US" b="0" i="0" dirty="0">
                <a:solidFill>
                  <a:srgbClr val="292929"/>
                </a:solidFill>
                <a:effectLst/>
                <a:latin typeface="charter"/>
              </a:rPr>
              <a:t> method in statistics.</a:t>
            </a:r>
          </a:p>
          <a:p>
            <a:endParaRPr lang="en-US" dirty="0"/>
          </a:p>
        </p:txBody>
      </p:sp>
      <p:sp>
        <p:nvSpPr>
          <p:cNvPr id="5" name="TextBox 4">
            <a:extLst>
              <a:ext uri="{FF2B5EF4-FFF2-40B4-BE49-F238E27FC236}">
                <a16:creationId xmlns:a16="http://schemas.microsoft.com/office/drawing/2014/main" id="{0624BB1C-7BD1-43F0-B852-F9BFF3B91AEF}"/>
              </a:ext>
            </a:extLst>
          </p:cNvPr>
          <p:cNvSpPr txBox="1"/>
          <p:nvPr/>
        </p:nvSpPr>
        <p:spPr>
          <a:xfrm>
            <a:off x="2600325" y="5228998"/>
            <a:ext cx="6094268" cy="369332"/>
          </a:xfrm>
          <a:prstGeom prst="rect">
            <a:avLst/>
          </a:prstGeom>
          <a:noFill/>
        </p:spPr>
        <p:txBody>
          <a:bodyPr wrap="square">
            <a:spAutoFit/>
          </a:bodyPr>
          <a:lstStyle/>
          <a:p>
            <a:r>
              <a:rPr lang="en-US" dirty="0"/>
              <a:t>https://en.wikipedia.org/wiki/Variational_Bayesian_methods</a:t>
            </a:r>
          </a:p>
        </p:txBody>
      </p:sp>
    </p:spTree>
    <p:extLst>
      <p:ext uri="{BB962C8B-B14F-4D97-AF65-F5344CB8AC3E}">
        <p14:creationId xmlns:p14="http://schemas.microsoft.com/office/powerpoint/2010/main" val="4076431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38DD-8612-4C36-A1D7-09350BEA6E3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What are autoencoders?</a:t>
            </a:r>
          </a:p>
        </p:txBody>
      </p:sp>
      <p:sp>
        <p:nvSpPr>
          <p:cNvPr id="3" name="Content Placeholder 2">
            <a:extLst>
              <a:ext uri="{FF2B5EF4-FFF2-40B4-BE49-F238E27FC236}">
                <a16:creationId xmlns:a16="http://schemas.microsoft.com/office/drawing/2014/main" id="{59E43829-DCAA-451A-9809-0C4E7BCFC39C}"/>
              </a:ext>
            </a:extLst>
          </p:cNvPr>
          <p:cNvSpPr>
            <a:spLocks noGrp="1"/>
          </p:cNvSpPr>
          <p:nvPr>
            <p:ph idx="1"/>
          </p:nvPr>
        </p:nvSpPr>
        <p:spPr>
          <a:xfrm>
            <a:off x="838200" y="1825625"/>
            <a:ext cx="10515600" cy="4351338"/>
          </a:xfrm>
        </p:spPr>
        <p:txBody>
          <a:bodyPr>
            <a:normAutofit/>
          </a:bodyPr>
          <a:lstStyle/>
          <a:p>
            <a:r>
              <a:rPr lang="en-US" dirty="0"/>
              <a:t>AE is a </a:t>
            </a:r>
            <a:r>
              <a:rPr lang="en-US" b="1" dirty="0"/>
              <a:t>neural network</a:t>
            </a:r>
            <a:r>
              <a:rPr lang="en-US" dirty="0"/>
              <a:t> that:</a:t>
            </a:r>
          </a:p>
          <a:p>
            <a:pPr marL="914400" lvl="1" indent="-457200">
              <a:buFont typeface="+mj-lt"/>
              <a:buAutoNum type="arabicPeriod"/>
            </a:pPr>
            <a:r>
              <a:rPr lang="en-US" dirty="0"/>
              <a:t>Accept an input set of data (i.e., the input).</a:t>
            </a:r>
          </a:p>
          <a:p>
            <a:pPr marL="914400" lvl="1" indent="-457200">
              <a:buFont typeface="+mj-lt"/>
              <a:buAutoNum type="arabicPeriod"/>
            </a:pPr>
            <a:r>
              <a:rPr lang="en-US" dirty="0"/>
              <a:t>Internally </a:t>
            </a:r>
            <a:r>
              <a:rPr lang="en-US" b="1" dirty="0"/>
              <a:t>compress</a:t>
            </a:r>
            <a:r>
              <a:rPr lang="en-US" dirty="0"/>
              <a:t> the input data into a </a:t>
            </a:r>
            <a:r>
              <a:rPr lang="en-US" b="1" dirty="0"/>
              <a:t>latent-space representation</a:t>
            </a:r>
            <a:r>
              <a:rPr lang="en-US" dirty="0"/>
              <a:t>.</a:t>
            </a:r>
          </a:p>
          <a:p>
            <a:pPr marL="914400" lvl="1" indent="-457200">
              <a:buFont typeface="+mj-lt"/>
              <a:buAutoNum type="arabicPeriod"/>
            </a:pPr>
            <a:r>
              <a:rPr lang="en-US" b="1" dirty="0"/>
              <a:t>Reconstruct</a:t>
            </a:r>
            <a:r>
              <a:rPr lang="en-US" dirty="0"/>
              <a:t> the input data from this latent representation (i.e., the output).</a:t>
            </a:r>
          </a:p>
        </p:txBody>
      </p:sp>
      <p:pic>
        <p:nvPicPr>
          <p:cNvPr id="4098" name="Picture 2">
            <a:extLst>
              <a:ext uri="{FF2B5EF4-FFF2-40B4-BE49-F238E27FC236}">
                <a16:creationId xmlns:a16="http://schemas.microsoft.com/office/drawing/2014/main" id="{705DFD2B-CE59-4472-BBAD-CF7EFA7DF9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9565"/>
          <a:stretch/>
        </p:blipFill>
        <p:spPr bwMode="auto">
          <a:xfrm>
            <a:off x="1046018" y="3633667"/>
            <a:ext cx="10099963" cy="254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90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3D43125A-2D7B-42C7-9A11-CF248325F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989" y="2852836"/>
            <a:ext cx="4932021" cy="20550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7638DD-8612-4C36-A1D7-09350BEA6E3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Two Components of Autoencoder</a:t>
            </a:r>
          </a:p>
        </p:txBody>
      </p:sp>
      <p:sp>
        <p:nvSpPr>
          <p:cNvPr id="3" name="Content Placeholder 2">
            <a:extLst>
              <a:ext uri="{FF2B5EF4-FFF2-40B4-BE49-F238E27FC236}">
                <a16:creationId xmlns:a16="http://schemas.microsoft.com/office/drawing/2014/main" id="{59E43829-DCAA-451A-9809-0C4E7BCFC39C}"/>
              </a:ext>
            </a:extLst>
          </p:cNvPr>
          <p:cNvSpPr>
            <a:spLocks noGrp="1"/>
          </p:cNvSpPr>
          <p:nvPr>
            <p:ph idx="1"/>
          </p:nvPr>
        </p:nvSpPr>
        <p:spPr>
          <a:xfrm>
            <a:off x="838200" y="1825625"/>
            <a:ext cx="10515600" cy="4351338"/>
          </a:xfrm>
        </p:spPr>
        <p:txBody>
          <a:bodyPr>
            <a:normAutofit/>
          </a:bodyPr>
          <a:lstStyle/>
          <a:p>
            <a:r>
              <a:rPr lang="en-US" sz="2400" b="1" dirty="0"/>
              <a:t>Encoder</a:t>
            </a:r>
            <a:r>
              <a:rPr lang="en-US" sz="2400" dirty="0"/>
              <a:t>: Accepts the input data and compresses it into the latent-space. If we denote our input data as x and the encoder as E, then the output latent-space representation, s, would be s = E(x).</a:t>
            </a:r>
          </a:p>
          <a:p>
            <a:endParaRPr lang="en-US" sz="2400" dirty="0"/>
          </a:p>
          <a:p>
            <a:endParaRPr lang="en-US" sz="2400" dirty="0"/>
          </a:p>
          <a:p>
            <a:endParaRPr lang="en-US" sz="2400" dirty="0"/>
          </a:p>
          <a:p>
            <a:endParaRPr lang="en-US" sz="2400" dirty="0"/>
          </a:p>
          <a:p>
            <a:r>
              <a:rPr lang="en-US" sz="2400" b="1" dirty="0"/>
              <a:t>Decoder</a:t>
            </a:r>
            <a:r>
              <a:rPr lang="en-US" sz="2400" dirty="0"/>
              <a:t>: The decoder is responsible for accepting the latent-space representation s and then reconstructing the original input. If we denote the decoder function as D and the output of the detector as o, then we can represent the decoder as o = D(s).</a:t>
            </a:r>
          </a:p>
        </p:txBody>
      </p:sp>
    </p:spTree>
    <p:extLst>
      <p:ext uri="{BB962C8B-B14F-4D97-AF65-F5344CB8AC3E}">
        <p14:creationId xmlns:p14="http://schemas.microsoft.com/office/powerpoint/2010/main" val="3578460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38DD-8612-4C36-A1D7-09350BEA6E3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Autoencoder</a:t>
            </a:r>
          </a:p>
        </p:txBody>
      </p:sp>
      <p:sp>
        <p:nvSpPr>
          <p:cNvPr id="3" name="Content Placeholder 2">
            <a:extLst>
              <a:ext uri="{FF2B5EF4-FFF2-40B4-BE49-F238E27FC236}">
                <a16:creationId xmlns:a16="http://schemas.microsoft.com/office/drawing/2014/main" id="{59E43829-DCAA-451A-9809-0C4E7BCFC39C}"/>
              </a:ext>
            </a:extLst>
          </p:cNvPr>
          <p:cNvSpPr>
            <a:spLocks noGrp="1"/>
          </p:cNvSpPr>
          <p:nvPr>
            <p:ph idx="1"/>
          </p:nvPr>
        </p:nvSpPr>
        <p:spPr>
          <a:xfrm>
            <a:off x="838200" y="1825625"/>
            <a:ext cx="6801091" cy="4351338"/>
          </a:xfrm>
        </p:spPr>
        <p:txBody>
          <a:bodyPr>
            <a:normAutofit/>
          </a:bodyPr>
          <a:lstStyle/>
          <a:p>
            <a:r>
              <a:rPr lang="en-US" sz="2400" dirty="0"/>
              <a:t>An autoencoder is a type of </a:t>
            </a:r>
            <a:r>
              <a:rPr lang="en-US" sz="2400" i="1" dirty="0"/>
              <a:t>artificial neural network</a:t>
            </a:r>
            <a:r>
              <a:rPr lang="en-US" sz="2400" dirty="0"/>
              <a:t> used to learn efficient </a:t>
            </a:r>
            <a:r>
              <a:rPr lang="en-US" sz="2400" b="1" dirty="0"/>
              <a:t>data </a:t>
            </a:r>
            <a:r>
              <a:rPr lang="en-US" sz="2400" b="1" dirty="0" err="1"/>
              <a:t>codings</a:t>
            </a:r>
            <a:r>
              <a:rPr lang="en-US" sz="2400" dirty="0"/>
              <a:t> in an unsupervised manner.</a:t>
            </a:r>
          </a:p>
          <a:p>
            <a:r>
              <a:rPr lang="en-US" sz="2400" dirty="0"/>
              <a:t>The aim of an autoencoder is to </a:t>
            </a:r>
            <a:r>
              <a:rPr lang="en-US" sz="2400" b="1" dirty="0"/>
              <a:t>learn a representation (encoding) for a set of data</a:t>
            </a:r>
            <a:r>
              <a:rPr lang="en-US" sz="2400" dirty="0"/>
              <a:t>, typically for dimensionality reduction, </a:t>
            </a:r>
            <a:r>
              <a:rPr lang="en-US" sz="2400" b="1" dirty="0"/>
              <a:t>by training the network to ignore signal “noise”</a:t>
            </a:r>
            <a:r>
              <a:rPr lang="en-US" sz="2400" dirty="0"/>
              <a:t>. </a:t>
            </a:r>
          </a:p>
          <a:p>
            <a:r>
              <a:rPr lang="en-US" sz="2400" dirty="0"/>
              <a:t>Along with the reduction side, a reconstructing side is learnt, where the autoencoder tries to generate from the reduced encoding a representation </a:t>
            </a:r>
            <a:r>
              <a:rPr lang="en-US" sz="2400" b="1" dirty="0"/>
              <a:t>as close as possible to its original input</a:t>
            </a:r>
            <a:r>
              <a:rPr lang="en-US" sz="2400" dirty="0"/>
              <a:t>, hence its name.</a:t>
            </a:r>
          </a:p>
        </p:txBody>
      </p:sp>
      <p:pic>
        <p:nvPicPr>
          <p:cNvPr id="3074" name="Picture 2">
            <a:extLst>
              <a:ext uri="{FF2B5EF4-FFF2-40B4-BE49-F238E27FC236}">
                <a16:creationId xmlns:a16="http://schemas.microsoft.com/office/drawing/2014/main" id="{6545A76F-ECBD-4CE5-8783-566979A55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613" y="1825625"/>
            <a:ext cx="4217835" cy="3834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23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83D04D-B146-4A03-A5E7-E0C3B718F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635" y="1690688"/>
            <a:ext cx="5558730" cy="29275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421A84-797E-498A-AD68-B87D4C9D27A0}"/>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Why Autoencoder?</a:t>
            </a:r>
            <a:endParaRPr lang="en-US" b="1" dirty="0"/>
          </a:p>
        </p:txBody>
      </p:sp>
      <p:sp>
        <p:nvSpPr>
          <p:cNvPr id="3" name="Content Placeholder 2">
            <a:extLst>
              <a:ext uri="{FF2B5EF4-FFF2-40B4-BE49-F238E27FC236}">
                <a16:creationId xmlns:a16="http://schemas.microsoft.com/office/drawing/2014/main" id="{A46C9994-8A10-42B3-97DC-30F7EE9B9485}"/>
              </a:ext>
            </a:extLst>
          </p:cNvPr>
          <p:cNvSpPr>
            <a:spLocks noGrp="1"/>
          </p:cNvSpPr>
          <p:nvPr>
            <p:ph idx="1"/>
          </p:nvPr>
        </p:nvSpPr>
        <p:spPr>
          <a:xfrm>
            <a:off x="838200" y="4746813"/>
            <a:ext cx="10515600" cy="1430150"/>
          </a:xfrm>
        </p:spPr>
        <p:txBody>
          <a:bodyPr/>
          <a:lstStyle/>
          <a:p>
            <a:r>
              <a:rPr lang="en-US" i="0" dirty="0">
                <a:solidFill>
                  <a:srgbClr val="051E50"/>
                </a:solidFill>
                <a:effectLst/>
                <a:latin typeface="proxima-nova"/>
              </a:rPr>
              <a:t>It’s a </a:t>
            </a:r>
            <a:r>
              <a:rPr lang="en-US" b="1" i="0" dirty="0">
                <a:solidFill>
                  <a:srgbClr val="051E50"/>
                </a:solidFill>
                <a:effectLst/>
                <a:latin typeface="proxima-nova"/>
              </a:rPr>
              <a:t>self-supervised</a:t>
            </a:r>
            <a:r>
              <a:rPr lang="en-US" i="0" dirty="0">
                <a:solidFill>
                  <a:srgbClr val="051E50"/>
                </a:solidFill>
                <a:effectLst/>
                <a:latin typeface="proxima-nova"/>
              </a:rPr>
              <a:t> learning algorithm.</a:t>
            </a:r>
          </a:p>
          <a:p>
            <a:r>
              <a:rPr lang="en-US" i="0" dirty="0">
                <a:solidFill>
                  <a:srgbClr val="051E50"/>
                </a:solidFill>
                <a:effectLst/>
                <a:latin typeface="proxima-nova"/>
              </a:rPr>
              <a:t>The true value of the autoencoder lives inside that </a:t>
            </a:r>
            <a:r>
              <a:rPr lang="en-US" b="1" i="0" dirty="0">
                <a:solidFill>
                  <a:srgbClr val="051E50"/>
                </a:solidFill>
                <a:effectLst/>
                <a:latin typeface="proxima-nova"/>
              </a:rPr>
              <a:t>latent-space representation</a:t>
            </a:r>
            <a:r>
              <a:rPr lang="en-US" i="0" dirty="0">
                <a:solidFill>
                  <a:srgbClr val="051E50"/>
                </a:solidFill>
                <a:effectLst/>
                <a:latin typeface="proxima-nova"/>
              </a:rPr>
              <a:t>.</a:t>
            </a:r>
            <a:endParaRPr lang="en-US" dirty="0"/>
          </a:p>
        </p:txBody>
      </p:sp>
    </p:spTree>
    <p:extLst>
      <p:ext uri="{BB962C8B-B14F-4D97-AF65-F5344CB8AC3E}">
        <p14:creationId xmlns:p14="http://schemas.microsoft.com/office/powerpoint/2010/main" val="228113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1A84-797E-498A-AD68-B87D4C9D27A0}"/>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What is Representation?</a:t>
            </a:r>
            <a:endParaRPr lang="en-US" b="1" dirty="0"/>
          </a:p>
        </p:txBody>
      </p:sp>
      <p:pic>
        <p:nvPicPr>
          <p:cNvPr id="2050" name="Picture 2" descr="jigsaw puzzle task">
            <a:extLst>
              <a:ext uri="{FF2B5EF4-FFF2-40B4-BE49-F238E27FC236}">
                <a16:creationId xmlns:a16="http://schemas.microsoft.com/office/drawing/2014/main" id="{B0CCA7D3-FCA8-4931-9C8F-36F9428BE6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5065" y="2348348"/>
            <a:ext cx="9441863" cy="419711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DD093CFE-2B91-410B-9A9A-4E4AFD7D0718}"/>
              </a:ext>
            </a:extLst>
          </p:cNvPr>
          <p:cNvCxnSpPr>
            <a:cxnSpLocks/>
          </p:cNvCxnSpPr>
          <p:nvPr/>
        </p:nvCxnSpPr>
        <p:spPr>
          <a:xfrm>
            <a:off x="5652655" y="2701636"/>
            <a:ext cx="0" cy="266007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C8A2C4C-84B2-460F-B8FF-4545EAC2C5B8}"/>
              </a:ext>
            </a:extLst>
          </p:cNvPr>
          <p:cNvCxnSpPr>
            <a:cxnSpLocks/>
          </p:cNvCxnSpPr>
          <p:nvPr/>
        </p:nvCxnSpPr>
        <p:spPr>
          <a:xfrm>
            <a:off x="8226136" y="2701636"/>
            <a:ext cx="0" cy="266007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4E3A24-9592-4F32-958C-2726F7AC2151}"/>
              </a:ext>
            </a:extLst>
          </p:cNvPr>
          <p:cNvSpPr txBox="1"/>
          <p:nvPr/>
        </p:nvSpPr>
        <p:spPr>
          <a:xfrm>
            <a:off x="755073" y="1636229"/>
            <a:ext cx="10515595" cy="646331"/>
          </a:xfrm>
          <a:prstGeom prst="rect">
            <a:avLst/>
          </a:prstGeom>
          <a:noFill/>
        </p:spPr>
        <p:txBody>
          <a:bodyPr wrap="square" rtlCol="0">
            <a:spAutoFit/>
          </a:bodyPr>
          <a:lstStyle/>
          <a:p>
            <a:r>
              <a:rPr lang="en-US" dirty="0"/>
              <a:t>Take </a:t>
            </a:r>
            <a:r>
              <a:rPr lang="en-US" i="1" dirty="0"/>
              <a:t>Jigsaw puzzle reassembly</a:t>
            </a:r>
            <a:r>
              <a:rPr lang="en-US" dirty="0"/>
              <a:t> as examples: you need to have background </a:t>
            </a:r>
            <a:r>
              <a:rPr lang="en-US" b="1" dirty="0"/>
              <a:t>knowledge of cars</a:t>
            </a:r>
            <a:r>
              <a:rPr lang="en-US" dirty="0"/>
              <a:t>, to </a:t>
            </a:r>
            <a:r>
              <a:rPr lang="en-US" b="1" dirty="0"/>
              <a:t>recognize</a:t>
            </a:r>
            <a:r>
              <a:rPr lang="en-US" dirty="0"/>
              <a:t> each piece as part of the car, and put them into the correct </a:t>
            </a:r>
            <a:r>
              <a:rPr lang="en-US" b="1" dirty="0"/>
              <a:t>order</a:t>
            </a:r>
            <a:r>
              <a:rPr lang="en-US" dirty="0"/>
              <a:t>.</a:t>
            </a:r>
          </a:p>
        </p:txBody>
      </p:sp>
      <p:sp>
        <p:nvSpPr>
          <p:cNvPr id="14" name="TextBox 13">
            <a:extLst>
              <a:ext uri="{FF2B5EF4-FFF2-40B4-BE49-F238E27FC236}">
                <a16:creationId xmlns:a16="http://schemas.microsoft.com/office/drawing/2014/main" id="{69A86780-4036-48AC-B6C9-A294D4482A73}"/>
              </a:ext>
            </a:extLst>
          </p:cNvPr>
          <p:cNvSpPr txBox="1"/>
          <p:nvPr/>
        </p:nvSpPr>
        <p:spPr>
          <a:xfrm>
            <a:off x="8966489" y="6267016"/>
            <a:ext cx="2387311" cy="276999"/>
          </a:xfrm>
          <a:prstGeom prst="rect">
            <a:avLst/>
          </a:prstGeom>
          <a:noFill/>
        </p:spPr>
        <p:txBody>
          <a:bodyPr wrap="square">
            <a:spAutoFit/>
          </a:bodyPr>
          <a:lstStyle/>
          <a:p>
            <a:r>
              <a:rPr lang="en-US" sz="1200" dirty="0"/>
              <a:t>https://arxiv.org/abs/1603.09246</a:t>
            </a:r>
          </a:p>
        </p:txBody>
      </p:sp>
    </p:spTree>
    <p:extLst>
      <p:ext uri="{BB962C8B-B14F-4D97-AF65-F5344CB8AC3E}">
        <p14:creationId xmlns:p14="http://schemas.microsoft.com/office/powerpoint/2010/main" val="4079456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339E-D406-4255-8C97-963924A3B9E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From Simple to Deep Autoencoders</a:t>
            </a:r>
          </a:p>
        </p:txBody>
      </p:sp>
      <p:pic>
        <p:nvPicPr>
          <p:cNvPr id="5" name="Picture 12">
            <a:extLst>
              <a:ext uri="{FF2B5EF4-FFF2-40B4-BE49-F238E27FC236}">
                <a16:creationId xmlns:a16="http://schemas.microsoft.com/office/drawing/2014/main" id="{8C9484DB-5155-4ED0-BB80-7AA2904283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7688" y="1825625"/>
            <a:ext cx="977662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08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339E-D406-4255-8C97-963924A3B9E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Convolutional and Sequential Autoencoders</a:t>
            </a:r>
          </a:p>
        </p:txBody>
      </p:sp>
      <p:pic>
        <p:nvPicPr>
          <p:cNvPr id="5" name="Picture 12">
            <a:extLst>
              <a:ext uri="{FF2B5EF4-FFF2-40B4-BE49-F238E27FC236}">
                <a16:creationId xmlns:a16="http://schemas.microsoft.com/office/drawing/2014/main" id="{8C9484DB-5155-4ED0-BB80-7AA2904283B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2894" b="26068"/>
          <a:stretch/>
        </p:blipFill>
        <p:spPr bwMode="auto">
          <a:xfrm>
            <a:off x="8621782" y="1690688"/>
            <a:ext cx="3016806" cy="17383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Understanding of Convolutional Neural Network (CNN) — Deep Learning | by  Prabhu | Medium">
            <a:extLst>
              <a:ext uri="{FF2B5EF4-FFF2-40B4-BE49-F238E27FC236}">
                <a16:creationId xmlns:a16="http://schemas.microsoft.com/office/drawing/2014/main" id="{498D1CD5-C011-40BE-98FC-5F2DA8DA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43653"/>
            <a:ext cx="7274817" cy="24577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ep Learning: Recurrent Neural Networks | by Pedro Torres Perez |  deeplearningbrasilia | Medium">
            <a:extLst>
              <a:ext uri="{FF2B5EF4-FFF2-40B4-BE49-F238E27FC236}">
                <a16:creationId xmlns:a16="http://schemas.microsoft.com/office/drawing/2014/main" id="{3A6CD4DD-3872-43FA-A68E-3BD2E5244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01438"/>
            <a:ext cx="7783582" cy="231075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or: Elbow 3">
            <a:extLst>
              <a:ext uri="{FF2B5EF4-FFF2-40B4-BE49-F238E27FC236}">
                <a16:creationId xmlns:a16="http://schemas.microsoft.com/office/drawing/2014/main" id="{A0AD987D-7B02-459B-8316-46521B2C2AC2}"/>
              </a:ext>
            </a:extLst>
          </p:cNvPr>
          <p:cNvCxnSpPr>
            <a:stCxn id="3074" idx="3"/>
            <a:endCxn id="5" idx="2"/>
          </p:cNvCxnSpPr>
          <p:nvPr/>
        </p:nvCxnSpPr>
        <p:spPr>
          <a:xfrm>
            <a:off x="8113017" y="2772546"/>
            <a:ext cx="2017168" cy="656454"/>
          </a:xfrm>
          <a:prstGeom prst="bentConnector4">
            <a:avLst>
              <a:gd name="adj1" fmla="val 12611"/>
              <a:gd name="adj2" fmla="val 210615"/>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17E22C1E-D23B-4AD3-9255-4B97F7938A66}"/>
              </a:ext>
            </a:extLst>
          </p:cNvPr>
          <p:cNvCxnSpPr>
            <a:stCxn id="3076" idx="3"/>
            <a:endCxn id="5" idx="2"/>
          </p:cNvCxnSpPr>
          <p:nvPr/>
        </p:nvCxnSpPr>
        <p:spPr>
          <a:xfrm flipV="1">
            <a:off x="8621782" y="3429000"/>
            <a:ext cx="1508403" cy="1727814"/>
          </a:xfrm>
          <a:prstGeom prst="bentConnector2">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577BEF7-5942-4527-B55E-B1005CD956EE}"/>
              </a:ext>
            </a:extLst>
          </p:cNvPr>
          <p:cNvSpPr/>
          <p:nvPr/>
        </p:nvSpPr>
        <p:spPr>
          <a:xfrm>
            <a:off x="9507071" y="1855694"/>
            <a:ext cx="914399" cy="157330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312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1137</TotalTime>
  <Words>886</Words>
  <Application>Microsoft Office PowerPoint</Application>
  <PresentationFormat>Widescreen</PresentationFormat>
  <Paragraphs>86</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charter</vt:lpstr>
      <vt:lpstr>proxima-nova</vt:lpstr>
      <vt:lpstr>sohne</vt:lpstr>
      <vt:lpstr>Arial</vt:lpstr>
      <vt:lpstr>Calibri</vt:lpstr>
      <vt:lpstr>Calibri Light</vt:lpstr>
      <vt:lpstr>Office Theme</vt:lpstr>
      <vt:lpstr>Autoencoder and Its Variations</vt:lpstr>
      <vt:lpstr>Outline</vt:lpstr>
      <vt:lpstr>What are autoencoders?</vt:lpstr>
      <vt:lpstr>Two Components of Autoencoder</vt:lpstr>
      <vt:lpstr>Autoencoder</vt:lpstr>
      <vt:lpstr>Why Autoencoder?</vt:lpstr>
      <vt:lpstr>What is Representation?</vt:lpstr>
      <vt:lpstr>From Simple to Deep Autoencoders</vt:lpstr>
      <vt:lpstr>Convolutional and Sequential Autoencoders</vt:lpstr>
      <vt:lpstr>Denoising Autoencoders</vt:lpstr>
      <vt:lpstr>What Denoising Autoencoders can Do?</vt:lpstr>
      <vt:lpstr>What Denoising Autoencoders can Do?</vt:lpstr>
      <vt:lpstr>What Denoising Autoencoders can Do?</vt:lpstr>
      <vt:lpstr>Missing Data Imputation with Autoencoders</vt:lpstr>
      <vt:lpstr>Variational Autoencoders</vt:lpstr>
      <vt:lpstr>Problems of Generating with Autoencoders</vt:lpstr>
      <vt:lpstr>Variational Autoencoders (VAE)</vt:lpstr>
      <vt:lpstr>Latent Space of VAE</vt:lpstr>
      <vt:lpstr>Loss Function of VAE</vt:lpstr>
      <vt:lpstr>Vector Arithmetic in VAE Latent Space</vt:lpstr>
      <vt:lpstr>VAE for MINST</vt:lpstr>
      <vt:lpstr>VAE for Face-Generation</vt:lpstr>
      <vt:lpstr>VAE for Music-Generation</vt:lpstr>
      <vt:lpstr>More on VAE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 and Its Variations</dc:title>
  <dc:creator>Ting-Shuo Yo</dc:creator>
  <cp:lastModifiedBy>Ting-Shuo Yo</cp:lastModifiedBy>
  <cp:revision>51</cp:revision>
  <dcterms:created xsi:type="dcterms:W3CDTF">2020-11-11T03:24:49Z</dcterms:created>
  <dcterms:modified xsi:type="dcterms:W3CDTF">2020-11-13T03:37:50Z</dcterms:modified>
</cp:coreProperties>
</file>